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5"/>
  </p:notesMasterIdLst>
  <p:handoutMasterIdLst>
    <p:handoutMasterId r:id="rId16"/>
  </p:handoutMasterIdLst>
  <p:sldIdLst>
    <p:sldId id="256" r:id="rId2"/>
    <p:sldId id="311" r:id="rId3"/>
    <p:sldId id="312" r:id="rId4"/>
    <p:sldId id="317" r:id="rId5"/>
    <p:sldId id="313" r:id="rId6"/>
    <p:sldId id="314" r:id="rId7"/>
    <p:sldId id="318" r:id="rId8"/>
    <p:sldId id="319" r:id="rId9"/>
    <p:sldId id="320" r:id="rId10"/>
    <p:sldId id="321" r:id="rId11"/>
    <p:sldId id="315" r:id="rId12"/>
    <p:sldId id="316" r:id="rId13"/>
    <p:sldId id="322" r:id="rId14"/>
  </p:sldIdLst>
  <p:sldSz cx="9144000" cy="6858000" type="screen4x3"/>
  <p:notesSz cx="6735763" cy="9866313"/>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3333CC"/>
    <a:srgbClr val="0000FF"/>
    <a:srgbClr val="3399FF"/>
    <a:srgbClr val="F8F8F8"/>
    <a:srgbClr val="FFFFCC"/>
    <a:srgbClr val="FFCC99"/>
    <a:srgbClr val="FFCCFF"/>
    <a:srgbClr val="CC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22" autoAdjust="0"/>
    <p:restoredTop sz="82143" autoAdjust="0"/>
  </p:normalViewPr>
  <p:slideViewPr>
    <p:cSldViewPr>
      <p:cViewPr>
        <p:scale>
          <a:sx n="120" d="100"/>
          <a:sy n="120" d="100"/>
        </p:scale>
        <p:origin x="-1476" y="1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972" y="-84"/>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defRPr sz="1200">
                <a:latin typeface="Times New Roman" charset="0"/>
                <a:ea typeface="ＭＳ Ｐゴシック" charset="-128"/>
              </a:defRPr>
            </a:lvl1pPr>
          </a:lstStyle>
          <a:p>
            <a:pPr>
              <a:defRPr/>
            </a:pPr>
            <a:endParaRPr lang="ja-JP" altLang="en-US" dirty="0"/>
          </a:p>
        </p:txBody>
      </p:sp>
      <p:sp>
        <p:nvSpPr>
          <p:cNvPr id="37891"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r">
              <a:defRPr sz="1200">
                <a:latin typeface="Times New Roman" charset="0"/>
                <a:ea typeface="ＭＳ Ｐゴシック" charset="-128"/>
              </a:defRPr>
            </a:lvl1pPr>
          </a:lstStyle>
          <a:p>
            <a:pPr>
              <a:defRPr/>
            </a:pPr>
            <a:endParaRPr lang="ja-JP" altLang="en-US" dirty="0"/>
          </a:p>
        </p:txBody>
      </p:sp>
      <p:sp>
        <p:nvSpPr>
          <p:cNvPr id="37892"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defRPr sz="1200">
                <a:latin typeface="Times New Roman" charset="0"/>
                <a:ea typeface="ＭＳ Ｐゴシック" charset="-128"/>
              </a:defRPr>
            </a:lvl1pPr>
          </a:lstStyle>
          <a:p>
            <a:pPr>
              <a:defRPr/>
            </a:pPr>
            <a:endParaRPr lang="ja-JP" altLang="en-US" dirty="0"/>
          </a:p>
        </p:txBody>
      </p:sp>
      <p:sp>
        <p:nvSpPr>
          <p:cNvPr id="37893"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lgn="r">
              <a:defRPr sz="1200">
                <a:latin typeface="Times New Roman" charset="0"/>
                <a:ea typeface="ＭＳ Ｐゴシック" charset="-128"/>
              </a:defRPr>
            </a:lvl1pPr>
          </a:lstStyle>
          <a:p>
            <a:pPr>
              <a:defRPr/>
            </a:pPr>
            <a:fld id="{95004806-AB5D-4452-B2D7-E8C1DB3DF839}" type="slidenum">
              <a:rPr lang="ja-JP" altLang="en-US"/>
              <a:pPr>
                <a:defRPr/>
              </a:pPr>
              <a:t>‹#›</a:t>
            </a:fld>
            <a:endParaRPr lang="ja-JP" altLang="en-US" dirty="0"/>
          </a:p>
        </p:txBody>
      </p:sp>
    </p:spTree>
    <p:extLst>
      <p:ext uri="{BB962C8B-B14F-4D97-AF65-F5344CB8AC3E}">
        <p14:creationId xmlns:p14="http://schemas.microsoft.com/office/powerpoint/2010/main" val="4035563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defRPr sz="1200">
                <a:latin typeface="Times New Roman" charset="0"/>
                <a:ea typeface="ＭＳ Ｐゴシック" charset="-128"/>
              </a:defRPr>
            </a:lvl1pPr>
          </a:lstStyle>
          <a:p>
            <a:pPr>
              <a:defRPr/>
            </a:pPr>
            <a:endParaRPr lang="ja-JP" altLang="en-US" dirty="0"/>
          </a:p>
        </p:txBody>
      </p:sp>
      <p:sp>
        <p:nvSpPr>
          <p:cNvPr id="28675" name="Rectangle 4"/>
          <p:cNvSpPr>
            <a:spLocks noGrp="1" noRot="1" noChangeAspect="1" noChangeArrowheads="1" noTextEdit="1"/>
          </p:cNvSpPr>
          <p:nvPr>
            <p:ph type="sldImg" idx="2"/>
          </p:nvPr>
        </p:nvSpPr>
        <p:spPr bwMode="auto">
          <a:xfrm>
            <a:off x="900113" y="738188"/>
            <a:ext cx="4935537" cy="37036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896938" y="4686300"/>
            <a:ext cx="4941887" cy="4441825"/>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40966"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defRPr sz="1200">
                <a:latin typeface="Times New Roman" charset="0"/>
                <a:ea typeface="ＭＳ Ｐゴシック" charset="-128"/>
              </a:defRPr>
            </a:lvl1pPr>
          </a:lstStyle>
          <a:p>
            <a:pPr>
              <a:defRPr/>
            </a:pPr>
            <a:endParaRPr lang="ja-JP" altLang="en-US" dirty="0"/>
          </a:p>
        </p:txBody>
      </p:sp>
      <p:sp>
        <p:nvSpPr>
          <p:cNvPr id="40967"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lgn="r">
              <a:defRPr sz="1200">
                <a:latin typeface="Times New Roman" charset="0"/>
                <a:ea typeface="ＭＳ Ｐゴシック" charset="-128"/>
              </a:defRPr>
            </a:lvl1pPr>
          </a:lstStyle>
          <a:p>
            <a:pPr>
              <a:defRPr/>
            </a:pPr>
            <a:fld id="{E132E10B-74B3-4B48-967B-77295BD3D4B9}" type="slidenum">
              <a:rPr lang="ja-JP" altLang="en-US"/>
              <a:pPr>
                <a:defRPr/>
              </a:pPr>
              <a:t>‹#›</a:t>
            </a:fld>
            <a:endParaRPr lang="ja-JP" altLang="en-US" dirty="0"/>
          </a:p>
        </p:txBody>
      </p:sp>
    </p:spTree>
    <p:extLst>
      <p:ext uri="{BB962C8B-B14F-4D97-AF65-F5344CB8AC3E}">
        <p14:creationId xmlns:p14="http://schemas.microsoft.com/office/powerpoint/2010/main" val="3314284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a:xfrm>
            <a:off x="900113" y="738188"/>
            <a:ext cx="4935537" cy="3703637"/>
          </a:xfrm>
          <a:ln/>
        </p:spPr>
      </p:sp>
      <p:sp>
        <p:nvSpPr>
          <p:cNvPr id="2969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latin typeface="Times New Roman" pitchFamily="18" charset="0"/>
              <a:ea typeface="ＭＳ Ｐ明朝" pitchFamily="18" charset="-128"/>
            </a:endParaRPr>
          </a:p>
        </p:txBody>
      </p:sp>
      <p:sp>
        <p:nvSpPr>
          <p:cNvPr id="2970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itchFamily="18" charset="0"/>
                <a:ea typeface="ＭＳ Ｐ明朝" pitchFamily="18" charset="-128"/>
              </a:defRPr>
            </a:lvl1pPr>
            <a:lvl2pPr marL="736600" indent="-282575" eaLnBrk="0" hangingPunct="0">
              <a:spcBef>
                <a:spcPct val="30000"/>
              </a:spcBef>
              <a:defRPr kumimoji="1" sz="1200">
                <a:solidFill>
                  <a:schemeClr val="tx1"/>
                </a:solidFill>
                <a:latin typeface="Times New Roman" pitchFamily="18" charset="0"/>
                <a:ea typeface="ＭＳ Ｐ明朝" pitchFamily="18" charset="-128"/>
              </a:defRPr>
            </a:lvl2pPr>
            <a:lvl3pPr marL="1133475" indent="-225425" eaLnBrk="0" hangingPunct="0">
              <a:spcBef>
                <a:spcPct val="30000"/>
              </a:spcBef>
              <a:defRPr kumimoji="1" sz="1200">
                <a:solidFill>
                  <a:schemeClr val="tx1"/>
                </a:solidFill>
                <a:latin typeface="Times New Roman" pitchFamily="18" charset="0"/>
                <a:ea typeface="ＭＳ Ｐ明朝" pitchFamily="18" charset="-128"/>
              </a:defRPr>
            </a:lvl3pPr>
            <a:lvl4pPr marL="1587500" indent="-225425" eaLnBrk="0" hangingPunct="0">
              <a:spcBef>
                <a:spcPct val="30000"/>
              </a:spcBef>
              <a:defRPr kumimoji="1" sz="1200">
                <a:solidFill>
                  <a:schemeClr val="tx1"/>
                </a:solidFill>
                <a:latin typeface="Times New Roman" pitchFamily="18" charset="0"/>
                <a:ea typeface="ＭＳ Ｐ明朝" pitchFamily="18" charset="-128"/>
              </a:defRPr>
            </a:lvl4pPr>
            <a:lvl5pPr marL="2041525" indent="-225425" eaLnBrk="0" hangingPunct="0">
              <a:spcBef>
                <a:spcPct val="30000"/>
              </a:spcBef>
              <a:defRPr kumimoji="1" sz="1200">
                <a:solidFill>
                  <a:schemeClr val="tx1"/>
                </a:solidFill>
                <a:latin typeface="Times New Roman" pitchFamily="18" charset="0"/>
                <a:ea typeface="ＭＳ Ｐ明朝" pitchFamily="18" charset="-128"/>
              </a:defRPr>
            </a:lvl5pPr>
            <a:lvl6pPr marL="2498725" indent="-225425"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55925" indent="-225425"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13125" indent="-225425"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70325" indent="-225425"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eaLnBrk="1" hangingPunct="1">
              <a:spcBef>
                <a:spcPct val="0"/>
              </a:spcBef>
            </a:pPr>
            <a:fld id="{BD516472-E478-4E34-8462-D45E5249FDDD}" type="slidenum">
              <a:rPr lang="ja-JP" altLang="en-US" smtClean="0">
                <a:ea typeface="ＭＳ Ｐゴシック" pitchFamily="50" charset="-128"/>
              </a:rPr>
              <a:pPr eaLnBrk="1" hangingPunct="1">
                <a:spcBef>
                  <a:spcPct val="0"/>
                </a:spcBef>
              </a:pPr>
              <a:t>2</a:t>
            </a:fld>
            <a:endParaRPr lang="ja-JP" altLang="en-US" dirty="0" smtClean="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327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1"/>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9533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9"/>
            <a:ext cx="6019800" cy="5851525"/>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025587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7288804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600201"/>
            <a:ext cx="8229600" cy="4525963"/>
          </a:xfrm>
          <a:prstGeom prst="rect">
            <a:avLst/>
          </a:prstGeo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6531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4"/>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extLst>
      <p:ext uri="{BB962C8B-B14F-4D97-AF65-F5344CB8AC3E}">
        <p14:creationId xmlns:p14="http://schemas.microsoft.com/office/powerpoint/2010/main" val="21987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993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9708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316181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053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1"/>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145426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60005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51"/>
          <p:cNvSpPr>
            <a:spLocks noChangeArrowheads="1"/>
          </p:cNvSpPr>
          <p:nvPr userDrawn="1"/>
        </p:nvSpPr>
        <p:spPr bwMode="auto">
          <a:xfrm>
            <a:off x="3189288" y="6643688"/>
            <a:ext cx="32335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defRPr/>
            </a:pPr>
            <a:r>
              <a:rPr lang="en-US" altLang="ja-JP" sz="800" b="1" i="1" dirty="0" smtClean="0">
                <a:ea typeface="HG創英角ｺﾞｼｯｸUB" pitchFamily="49" charset="-128"/>
              </a:rPr>
              <a:t>COPYRIGHT(C) 2017</a:t>
            </a:r>
            <a:r>
              <a:rPr lang="ja-JP" altLang="en-US" sz="800" b="1" i="1" dirty="0" smtClean="0">
                <a:ea typeface="HG創英角ｺﾞｼｯｸUB" pitchFamily="49" charset="-128"/>
              </a:rPr>
              <a:t>　</a:t>
            </a:r>
            <a:r>
              <a:rPr lang="en-US" altLang="ja-JP" sz="800" b="1" i="1" dirty="0" smtClean="0">
                <a:ea typeface="HG創英角ｺﾞｼｯｸUB" pitchFamily="49" charset="-128"/>
              </a:rPr>
              <a:t> SR-KOTONOHA ALL RIGHTS RESERVED.</a:t>
            </a:r>
          </a:p>
        </p:txBody>
      </p:sp>
      <p:sp>
        <p:nvSpPr>
          <p:cNvPr id="5" name="Rectangle 26"/>
          <p:cNvSpPr>
            <a:spLocks noChangeArrowheads="1"/>
          </p:cNvSpPr>
          <p:nvPr userDrawn="1"/>
        </p:nvSpPr>
        <p:spPr bwMode="auto">
          <a:xfrm>
            <a:off x="1" y="3176"/>
            <a:ext cx="7164388" cy="720725"/>
          </a:xfrm>
          <a:prstGeom prst="rect">
            <a:avLst/>
          </a:prstGeom>
          <a:gradFill flip="none" rotWithShape="1">
            <a:gsLst>
              <a:gs pos="0">
                <a:schemeClr val="accent3"/>
              </a:gs>
              <a:gs pos="4000">
                <a:schemeClr val="bg1"/>
              </a:gs>
              <a:gs pos="100000">
                <a:srgbClr val="ABDB79"/>
              </a:gs>
              <a:gs pos="100000">
                <a:schemeClr val="accent3"/>
              </a:gs>
            </a:gsLst>
            <a:lin ang="10800000" scaled="1"/>
            <a:tileRect/>
          </a:gradFill>
          <a:ln w="9525">
            <a:noFill/>
            <a:miter lim="800000"/>
            <a:headEnd/>
            <a:tailEnd/>
          </a:ln>
          <a:effectLst/>
        </p:spPr>
        <p:txBody>
          <a:bodyPr wrap="none" anchor="ctr"/>
          <a:lstStyle/>
          <a:p>
            <a:pPr>
              <a:defRPr/>
            </a:pPr>
            <a:endParaRPr lang="ja-JP" altLang="en-US" dirty="0">
              <a:latin typeface="Times New Roman" charset="0"/>
              <a:ea typeface="ＭＳ Ｐゴシック" charset="-128"/>
            </a:endParaRPr>
          </a:p>
        </p:txBody>
      </p:sp>
      <p:pic>
        <p:nvPicPr>
          <p:cNvPr id="1028" name="Picture 8"/>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164389" y="-3175"/>
            <a:ext cx="1979612" cy="69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12"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 id="2147484013"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p:titleStyle>
    <p:bodyStyle>
      <a:lvl1pPr marL="342900" indent="-342900" algn="l" rtl="0" eaLnBrk="0" fontAlgn="base" hangingPunct="0">
        <a:spcBef>
          <a:spcPct val="20000"/>
        </a:spcBef>
        <a:spcAft>
          <a:spcPct val="0"/>
        </a:spcAft>
        <a:buBlip>
          <a:blip r:embed="rId15"/>
        </a:buBlip>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18" name="Rectangle 26"/>
          <p:cNvSpPr>
            <a:spLocks noChangeArrowheads="1"/>
          </p:cNvSpPr>
          <p:nvPr/>
        </p:nvSpPr>
        <p:spPr bwMode="auto">
          <a:xfrm>
            <a:off x="0" y="404813"/>
            <a:ext cx="9144000" cy="3429000"/>
          </a:xfrm>
          <a:prstGeom prst="rect">
            <a:avLst/>
          </a:prstGeom>
          <a:gradFill rotWithShape="0">
            <a:gsLst>
              <a:gs pos="0">
                <a:srgbClr val="92D050"/>
              </a:gs>
              <a:gs pos="50000">
                <a:schemeClr val="bg1"/>
              </a:gs>
              <a:gs pos="100000">
                <a:srgbClr val="00B050"/>
              </a:gs>
            </a:gsLst>
            <a:lin ang="5400000" scaled="1"/>
          </a:gradFill>
          <a:ln w="9525">
            <a:noFill/>
            <a:miter lim="800000"/>
            <a:headEnd/>
            <a:tailEnd/>
          </a:ln>
          <a:effectLst/>
        </p:spPr>
        <p:txBody>
          <a:bodyPr wrap="none" anchor="ctr"/>
          <a:lstStyle/>
          <a:p>
            <a:pPr>
              <a:defRPr/>
            </a:pPr>
            <a:endParaRPr lang="ja-JP" altLang="en-US" dirty="0">
              <a:latin typeface="Times New Roman" charset="0"/>
              <a:ea typeface="ＭＳ Ｐゴシック" charset="-128"/>
            </a:endParaRPr>
          </a:p>
        </p:txBody>
      </p:sp>
      <p:sp>
        <p:nvSpPr>
          <p:cNvPr id="2054" name="Text Box 31"/>
          <p:cNvSpPr txBox="1">
            <a:spLocks noChangeArrowheads="1"/>
          </p:cNvSpPr>
          <p:nvPr/>
        </p:nvSpPr>
        <p:spPr bwMode="auto">
          <a:xfrm>
            <a:off x="539552" y="1703815"/>
            <a:ext cx="806489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dist" eaLnBrk="1" hangingPunct="1">
              <a:spcBef>
                <a:spcPct val="50000"/>
              </a:spcBef>
            </a:pPr>
            <a:r>
              <a:rPr lang="ja-JP" altLang="en-US" sz="4800" dirty="0" smtClean="0">
                <a:ea typeface="HGP創英角ｺﾞｼｯｸUB" pitchFamily="50" charset="-128"/>
              </a:rPr>
              <a:t>○○○○</a:t>
            </a:r>
            <a:r>
              <a:rPr lang="ja-JP" altLang="en-US" sz="4800" dirty="0" smtClean="0">
                <a:ea typeface="HGP創英角ｺﾞｼｯｸUB" pitchFamily="50" charset="-128"/>
              </a:rPr>
              <a:t>　事業継続計画</a:t>
            </a:r>
            <a:endParaRPr lang="ja-JP" altLang="en-US" sz="4800" dirty="0">
              <a:ea typeface="HGP創英角ｺﾞｼｯｸUB" pitchFamily="50" charset="-128"/>
            </a:endParaRPr>
          </a:p>
        </p:txBody>
      </p:sp>
      <p:sp>
        <p:nvSpPr>
          <p:cNvPr id="2055" name="Text Box 32"/>
          <p:cNvSpPr txBox="1">
            <a:spLocks noChangeArrowheads="1"/>
          </p:cNvSpPr>
          <p:nvPr/>
        </p:nvSpPr>
        <p:spPr bwMode="auto">
          <a:xfrm>
            <a:off x="0" y="5013176"/>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ctr" eaLnBrk="1" hangingPunct="1">
              <a:spcBef>
                <a:spcPct val="50000"/>
              </a:spcBef>
            </a:pPr>
            <a:r>
              <a:rPr lang="ja-JP" altLang="en-US" sz="3200" u="sng" dirty="0">
                <a:latin typeface="Century" panose="02040604050505020304" pitchFamily="18" charset="0"/>
                <a:ea typeface="+mn-ea"/>
              </a:rPr>
              <a:t>　</a:t>
            </a:r>
            <a:r>
              <a:rPr lang="ja-JP" altLang="en-US" sz="3200" u="sng" dirty="0" smtClean="0">
                <a:latin typeface="Century" panose="02040604050505020304" pitchFamily="18" charset="0"/>
                <a:ea typeface="+mn-ea"/>
              </a:rPr>
              <a:t>　　　</a:t>
            </a:r>
            <a:r>
              <a:rPr lang="ja-JP" altLang="en-US" sz="3200" dirty="0" smtClean="0">
                <a:latin typeface="Century" panose="02040604050505020304" pitchFamily="18" charset="0"/>
                <a:ea typeface="+mn-ea"/>
              </a:rPr>
              <a:t>年</a:t>
            </a:r>
            <a:r>
              <a:rPr lang="ja-JP" altLang="en-US" sz="3200" u="sng" dirty="0" smtClean="0">
                <a:latin typeface="Century" panose="02040604050505020304" pitchFamily="18" charset="0"/>
                <a:ea typeface="+mn-ea"/>
              </a:rPr>
              <a:t>　　</a:t>
            </a:r>
            <a:r>
              <a:rPr lang="ja-JP" altLang="en-US" sz="3200" dirty="0" smtClean="0">
                <a:latin typeface="Century" panose="02040604050505020304" pitchFamily="18" charset="0"/>
                <a:ea typeface="+mn-ea"/>
              </a:rPr>
              <a:t>月</a:t>
            </a:r>
            <a:r>
              <a:rPr lang="ja-JP" altLang="en-US" sz="3200" u="sng" dirty="0">
                <a:latin typeface="Century" panose="02040604050505020304" pitchFamily="18" charset="0"/>
              </a:rPr>
              <a:t>　　</a:t>
            </a:r>
            <a:r>
              <a:rPr lang="ja-JP" altLang="en-US" sz="3200" dirty="0" smtClean="0">
                <a:latin typeface="Century" panose="02040604050505020304" pitchFamily="18" charset="0"/>
                <a:ea typeface="+mn-ea"/>
              </a:rPr>
              <a:t>日（</a:t>
            </a:r>
            <a:r>
              <a:rPr lang="ja-JP" altLang="en-US" sz="3200" u="sng" dirty="0">
                <a:latin typeface="Century" panose="02040604050505020304" pitchFamily="18" charset="0"/>
              </a:rPr>
              <a:t>　　</a:t>
            </a:r>
            <a:r>
              <a:rPr lang="ja-JP" altLang="en-US" sz="3200" dirty="0" smtClean="0">
                <a:latin typeface="Century" panose="02040604050505020304" pitchFamily="18" charset="0"/>
                <a:ea typeface="+mn-ea"/>
              </a:rPr>
              <a:t>）</a:t>
            </a:r>
            <a:endParaRPr lang="en-US" altLang="ja-JP" sz="3200" dirty="0" smtClean="0">
              <a:latin typeface="Century" panose="02040604050505020304" pitchFamily="18" charset="0"/>
              <a:ea typeface="+mn-ea"/>
            </a:endParaRPr>
          </a:p>
        </p:txBody>
      </p:sp>
      <p:sp>
        <p:nvSpPr>
          <p:cNvPr id="10" name="Text Box 31"/>
          <p:cNvSpPr txBox="1">
            <a:spLocks noChangeArrowheads="1"/>
          </p:cNvSpPr>
          <p:nvPr/>
        </p:nvSpPr>
        <p:spPr bwMode="auto">
          <a:xfrm>
            <a:off x="3851920" y="2483604"/>
            <a:ext cx="47525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dist" eaLnBrk="1" hangingPunct="1">
              <a:spcBef>
                <a:spcPct val="50000"/>
              </a:spcBef>
            </a:pPr>
            <a:r>
              <a:rPr lang="en-US" altLang="ja-JP" sz="1800" i="1" dirty="0" smtClean="0">
                <a:latin typeface="Century" panose="02040604050505020304" pitchFamily="18" charset="0"/>
                <a:ea typeface="HGP創英角ｺﾞｼｯｸUB" pitchFamily="50" charset="-128"/>
              </a:rPr>
              <a:t>BCP</a:t>
            </a:r>
            <a:r>
              <a:rPr lang="ja-JP" altLang="en-US" sz="1800" i="1" dirty="0" smtClean="0">
                <a:latin typeface="Century" panose="02040604050505020304" pitchFamily="18" charset="0"/>
                <a:ea typeface="HGP創英角ｺﾞｼｯｸUB" pitchFamily="50" charset="-128"/>
              </a:rPr>
              <a:t>：</a:t>
            </a:r>
            <a:r>
              <a:rPr lang="en-US" altLang="ja-JP" sz="1800" i="1" dirty="0" smtClean="0">
                <a:latin typeface="Century" panose="02040604050505020304" pitchFamily="18" charset="0"/>
                <a:ea typeface="HGP創英角ｺﾞｼｯｸUB" pitchFamily="50" charset="-128"/>
              </a:rPr>
              <a:t>Business </a:t>
            </a:r>
            <a:r>
              <a:rPr lang="en-US" altLang="ja-JP" sz="1800" i="1" dirty="0">
                <a:latin typeface="Century" panose="02040604050505020304" pitchFamily="18" charset="0"/>
                <a:ea typeface="HGP創英角ｺﾞｼｯｸUB" pitchFamily="50" charset="-128"/>
              </a:rPr>
              <a:t>continuity </a:t>
            </a:r>
            <a:r>
              <a:rPr lang="en-US" altLang="ja-JP" sz="1800" i="1" dirty="0" smtClean="0">
                <a:latin typeface="Century" panose="02040604050505020304" pitchFamily="18" charset="0"/>
                <a:ea typeface="HGP創英角ｺﾞｼｯｸUB" pitchFamily="50" charset="-128"/>
              </a:rPr>
              <a:t>planning</a:t>
            </a:r>
            <a:endParaRPr lang="ja-JP" altLang="en-US" sz="1800" i="1" dirty="0">
              <a:latin typeface="Century" panose="02040604050505020304" pitchFamily="18" charset="0"/>
              <a:ea typeface="HGP創英角ｺﾞｼｯｸUB" pitchFamily="50" charset="-128"/>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a:latin typeface="HGP創英角ｺﾞｼｯｸUB" panose="020B0900000000000000" pitchFamily="50" charset="-128"/>
                <a:ea typeface="HGP創英角ｺﾞｼｯｸUB" panose="020B0900000000000000" pitchFamily="50" charset="-128"/>
              </a:rPr>
              <a:t>３．重要商品提供のための対策</a:t>
            </a:r>
          </a:p>
        </p:txBody>
      </p:sp>
      <p:sp>
        <p:nvSpPr>
          <p:cNvPr id="3" name="AutoShape 2303"/>
          <p:cNvSpPr>
            <a:spLocks noChangeArrowheads="1"/>
          </p:cNvSpPr>
          <p:nvPr/>
        </p:nvSpPr>
        <p:spPr bwMode="auto">
          <a:xfrm>
            <a:off x="323528" y="980728"/>
            <a:ext cx="8280920" cy="428486"/>
          </a:xfrm>
          <a:prstGeom prst="roundRect">
            <a:avLst>
              <a:gd name="adj" fmla="val 16667"/>
            </a:avLst>
          </a:prstGeom>
          <a:solidFill>
            <a:srgbClr val="5D5D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ctr" anchorCtr="0" upright="1">
            <a:spAutoFit/>
          </a:bodyPr>
          <a:lstStyle/>
          <a:p>
            <a:pPr>
              <a:spcAft>
                <a:spcPts val="0"/>
              </a:spcAft>
            </a:pPr>
            <a:r>
              <a:rPr lang="ja-JP" altLang="en-US" kern="100" dirty="0" smtClean="0">
                <a:solidFill>
                  <a:srgbClr val="FFFFFF"/>
                </a:solidFill>
                <a:effectLst/>
                <a:latin typeface="ＭＳ ゴシック"/>
                <a:ea typeface="HGPｺﾞｼｯｸE"/>
                <a:cs typeface="Times New Roman"/>
              </a:rPr>
              <a:t>その他</a:t>
            </a:r>
            <a:r>
              <a:rPr lang="ja-JP" kern="100" dirty="0" smtClean="0">
                <a:solidFill>
                  <a:srgbClr val="FFFFFF"/>
                </a:solidFill>
                <a:effectLst/>
                <a:latin typeface="ＭＳ ゴシック"/>
                <a:ea typeface="HGPｺﾞｼｯｸE"/>
                <a:cs typeface="Times New Roman"/>
              </a:rPr>
              <a:t>の</a:t>
            </a:r>
            <a:r>
              <a:rPr lang="ja-JP" kern="100" dirty="0">
                <a:solidFill>
                  <a:srgbClr val="FFFFFF"/>
                </a:solidFill>
                <a:effectLst/>
                <a:latin typeface="ＭＳ ゴシック"/>
                <a:ea typeface="HGPｺﾞｼｯｸE"/>
                <a:cs typeface="Times New Roman"/>
              </a:rPr>
              <a:t>事前対策</a:t>
            </a:r>
            <a:endParaRPr lang="ja-JP" kern="100" dirty="0">
              <a:effectLst/>
              <a:latin typeface="ＭＳ ゴシック"/>
              <a:cs typeface="Times New Roman"/>
            </a:endParaRPr>
          </a:p>
        </p:txBody>
      </p:sp>
      <p:graphicFrame>
        <p:nvGraphicFramePr>
          <p:cNvPr id="4" name="表 3"/>
          <p:cNvGraphicFramePr>
            <a:graphicFrameLocks noGrp="1"/>
          </p:cNvGraphicFramePr>
          <p:nvPr>
            <p:extLst>
              <p:ext uri="{D42A27DB-BD31-4B8C-83A1-F6EECF244321}">
                <p14:modId xmlns:p14="http://schemas.microsoft.com/office/powerpoint/2010/main" val="2649253830"/>
              </p:ext>
            </p:extLst>
          </p:nvPr>
        </p:nvGraphicFramePr>
        <p:xfrm>
          <a:off x="323528" y="1628800"/>
          <a:ext cx="8280920" cy="4646984"/>
        </p:xfrm>
        <a:graphic>
          <a:graphicData uri="http://schemas.openxmlformats.org/drawingml/2006/table">
            <a:tbl>
              <a:tblPr firstRow="1" firstCol="1" lastRow="1" lastCol="1" bandRow="1" bandCol="1">
                <a:tableStyleId>{5940675A-B579-460E-94D1-54222C63F5DA}</a:tableStyleId>
              </a:tblPr>
              <a:tblGrid>
                <a:gridCol w="1872208"/>
                <a:gridCol w="722288"/>
                <a:gridCol w="573856"/>
                <a:gridCol w="3024336"/>
                <a:gridCol w="1044116"/>
                <a:gridCol w="1044116"/>
              </a:tblGrid>
              <a:tr h="288032">
                <a:tc rowSpan="2" gridSpan="2">
                  <a:txBody>
                    <a:bodyPr/>
                    <a:lstStyle/>
                    <a:p>
                      <a:pPr marL="3175" indent="-3175" algn="ctr">
                        <a:lnSpc>
                          <a:spcPts val="1200"/>
                        </a:lnSpc>
                        <a:spcBef>
                          <a:spcPts val="405"/>
                        </a:spcBef>
                        <a:spcAft>
                          <a:spcPts val="405"/>
                        </a:spcAft>
                      </a:pPr>
                      <a:r>
                        <a:rPr lang="ja-JP" sz="1100" kern="100" dirty="0">
                          <a:effectLst/>
                        </a:rPr>
                        <a:t>【ステップ</a:t>
                      </a:r>
                      <a:r>
                        <a:rPr lang="en-US" sz="1100" kern="100" dirty="0">
                          <a:effectLst/>
                        </a:rPr>
                        <a:t>1</a:t>
                      </a:r>
                      <a:r>
                        <a:rPr lang="ja-JP" sz="1100" kern="100" dirty="0">
                          <a:effectLst/>
                        </a:rPr>
                        <a:t>】事前対策の実施状況の</a:t>
                      </a:r>
                      <a:r>
                        <a:rPr lang="ja-JP" sz="1100" kern="100" dirty="0" smtClean="0">
                          <a:effectLst/>
                        </a:rPr>
                        <a:t>把握</a:t>
                      </a:r>
                      <a:endParaRPr lang="en-US" altLang="ja-JP" sz="1100" kern="100" dirty="0" smtClean="0">
                        <a:effectLst/>
                      </a:endParaRPr>
                    </a:p>
                    <a:p>
                      <a:pPr marL="3175" indent="-3175" algn="ctr">
                        <a:lnSpc>
                          <a:spcPts val="1200"/>
                        </a:lnSpc>
                        <a:spcBef>
                          <a:spcPts val="405"/>
                        </a:spcBef>
                        <a:spcAft>
                          <a:spcPts val="405"/>
                        </a:spcAft>
                      </a:pP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a:txBody>
                    <a:bodyPr/>
                    <a:lstStyle/>
                    <a:p>
                      <a:pPr marL="306070" indent="151130" algn="l">
                        <a:lnSpc>
                          <a:spcPts val="1200"/>
                        </a:lnSpc>
                        <a:spcBef>
                          <a:spcPts val="405"/>
                        </a:spcBef>
                        <a:spcAft>
                          <a:spcPts val="405"/>
                        </a:spcAft>
                      </a:pPr>
                      <a:r>
                        <a:rPr lang="en-US" sz="10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3">
                  <a:txBody>
                    <a:bodyPr/>
                    <a:lstStyle/>
                    <a:p>
                      <a:pPr marL="3175" indent="-3175" algn="ctr">
                        <a:lnSpc>
                          <a:spcPts val="1200"/>
                        </a:lnSpc>
                        <a:spcBef>
                          <a:spcPts val="405"/>
                        </a:spcBef>
                        <a:spcAft>
                          <a:spcPts val="405"/>
                        </a:spcAft>
                      </a:pPr>
                      <a:r>
                        <a:rPr lang="ja-JP" sz="1100" kern="100" dirty="0">
                          <a:effectLst/>
                        </a:rPr>
                        <a:t>【ステップ</a:t>
                      </a:r>
                      <a:r>
                        <a:rPr lang="en-US" sz="1100" kern="100" dirty="0">
                          <a:effectLst/>
                        </a:rPr>
                        <a:t>2</a:t>
                      </a:r>
                      <a:r>
                        <a:rPr lang="ja-JP" sz="1100" kern="100" dirty="0">
                          <a:effectLst/>
                        </a:rPr>
                        <a:t>】事前対策の検討・実施</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marL="306070" indent="151130" algn="l">
                        <a:lnSpc>
                          <a:spcPts val="1200"/>
                        </a:lnSpc>
                        <a:spcBef>
                          <a:spcPts val="405"/>
                        </a:spcBef>
                        <a:spcAft>
                          <a:spcPts val="405"/>
                        </a:spcAft>
                      </a:pPr>
                      <a:r>
                        <a:rPr lang="en-US" sz="10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indent="0" algn="ctr">
                        <a:lnSpc>
                          <a:spcPts val="1200"/>
                        </a:lnSpc>
                        <a:spcBef>
                          <a:spcPts val="405"/>
                        </a:spcBef>
                        <a:spcAft>
                          <a:spcPts val="405"/>
                        </a:spcAft>
                      </a:pPr>
                      <a:r>
                        <a:rPr lang="ja-JP" sz="1000" kern="100" dirty="0">
                          <a:effectLst/>
                        </a:rPr>
                        <a:t>何をやる？</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tcPr>
                </a:tc>
                <a:tc>
                  <a:txBody>
                    <a:bodyPr/>
                    <a:lstStyle/>
                    <a:p>
                      <a:pPr marL="3175" indent="-3175" algn="ctr">
                        <a:lnSpc>
                          <a:spcPts val="1200"/>
                        </a:lnSpc>
                        <a:spcBef>
                          <a:spcPts val="405"/>
                        </a:spcBef>
                        <a:spcAft>
                          <a:spcPts val="405"/>
                        </a:spcAft>
                      </a:pPr>
                      <a:r>
                        <a:rPr lang="ja-JP" sz="1000" kern="100" dirty="0">
                          <a:effectLst/>
                        </a:rPr>
                        <a:t>誰がやる？</a:t>
                      </a:r>
                      <a:endParaRPr lang="ja-JP" sz="1200" kern="100" dirty="0">
                        <a:effectLst/>
                        <a:latin typeface="Tahoma"/>
                        <a:ea typeface="HGｺﾞｼｯｸM"/>
                        <a:cs typeface="Times New Roman"/>
                      </a:endParaRPr>
                    </a:p>
                  </a:txBody>
                  <a:tcPr marL="36195" marR="36195" marT="0" marB="0" anchor="ctr"/>
                </a:tc>
                <a:tc>
                  <a:txBody>
                    <a:bodyPr/>
                    <a:lstStyle/>
                    <a:p>
                      <a:pPr marL="0" indent="0" algn="ctr">
                        <a:lnSpc>
                          <a:spcPts val="1200"/>
                        </a:lnSpc>
                        <a:spcBef>
                          <a:spcPts val="405"/>
                        </a:spcBef>
                        <a:spcAft>
                          <a:spcPts val="405"/>
                        </a:spcAft>
                      </a:pPr>
                      <a:r>
                        <a:rPr lang="ja-JP" sz="1000" kern="100" dirty="0">
                          <a:effectLst/>
                        </a:rPr>
                        <a:t>いつやる？</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r>
              <a:tr h="1017730">
                <a:tc rowSpan="2">
                  <a:txBody>
                    <a:bodyPr/>
                    <a:lstStyle/>
                    <a:p>
                      <a:pPr marL="3175" indent="-3175" algn="l">
                        <a:lnSpc>
                          <a:spcPct val="100000"/>
                        </a:lnSpc>
                        <a:spcBef>
                          <a:spcPts val="405"/>
                        </a:spcBef>
                        <a:spcAft>
                          <a:spcPts val="405"/>
                        </a:spcAft>
                      </a:pPr>
                      <a:r>
                        <a:rPr lang="ja-JP" altLang="en-US" sz="1800" kern="100" dirty="0" smtClean="0">
                          <a:effectLst/>
                        </a:rPr>
                        <a:t>取引先及び同業者等と災害発生時の相互支援について取り決めているか？</a:t>
                      </a:r>
                      <a:endParaRPr lang="ja-JP" sz="28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indent="0" algn="l">
                        <a:lnSpc>
                          <a:spcPts val="1200"/>
                        </a:lnSpc>
                        <a:spcBef>
                          <a:spcPts val="405"/>
                        </a:spcBef>
                        <a:spcAft>
                          <a:spcPts val="405"/>
                        </a:spcAft>
                      </a:pPr>
                      <a:r>
                        <a:rPr lang="ja-JP" sz="1100" kern="100" dirty="0">
                          <a:effectLst/>
                        </a:rPr>
                        <a:t>□　</a:t>
                      </a:r>
                      <a:r>
                        <a:rPr lang="ja-JP" sz="1100" kern="100" dirty="0" smtClean="0">
                          <a:effectLst/>
                        </a:rPr>
                        <a:t>はい</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endParaRPr lang="en-US" sz="1100" kern="100" dirty="0">
                        <a:effectLst/>
                        <a:latin typeface="HGPｺﾞｼｯｸM"/>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r>
              <a:tr h="1017730">
                <a:tc vMerge="1">
                  <a:txBody>
                    <a:bodyPr/>
                    <a:lstStyle/>
                    <a:p>
                      <a:endParaRPr kumimoji="1" lang="ja-JP" altLang="en-US"/>
                    </a:p>
                  </a:txBody>
                  <a:tcPr/>
                </a:tc>
                <a:tc>
                  <a:txBody>
                    <a:bodyPr/>
                    <a:lstStyle/>
                    <a:p>
                      <a:pPr marL="3175" indent="-3175" algn="l">
                        <a:lnSpc>
                          <a:spcPts val="1200"/>
                        </a:lnSpc>
                        <a:spcBef>
                          <a:spcPts val="405"/>
                        </a:spcBef>
                        <a:spcAft>
                          <a:spcPts val="405"/>
                        </a:spcAft>
                      </a:pPr>
                      <a:r>
                        <a:rPr lang="ja-JP" sz="1100" kern="100" dirty="0">
                          <a:effectLst/>
                        </a:rPr>
                        <a:t>□　</a:t>
                      </a:r>
                      <a:r>
                        <a:rPr lang="ja-JP" sz="1100" kern="100" dirty="0" smtClean="0">
                          <a:effectLst/>
                        </a:rPr>
                        <a:t>いいえ</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017730">
                <a:tc rowSpan="2">
                  <a:txBody>
                    <a:bodyPr/>
                    <a:lstStyle/>
                    <a:p>
                      <a:pPr marL="3175" indent="-3175" algn="l">
                        <a:lnSpc>
                          <a:spcPct val="100000"/>
                        </a:lnSpc>
                        <a:spcBef>
                          <a:spcPts val="405"/>
                        </a:spcBef>
                        <a:spcAft>
                          <a:spcPts val="405"/>
                        </a:spcAft>
                      </a:pPr>
                      <a:endParaRPr lang="ja-JP" sz="28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c>
                  <a:txBody>
                    <a:bodyPr/>
                    <a:lstStyle/>
                    <a:p>
                      <a:pPr marL="0" indent="0" algn="l">
                        <a:lnSpc>
                          <a:spcPts val="1200"/>
                        </a:lnSpc>
                        <a:spcBef>
                          <a:spcPts val="405"/>
                        </a:spcBef>
                        <a:spcAft>
                          <a:spcPts val="405"/>
                        </a:spcAft>
                      </a:pPr>
                      <a:r>
                        <a:rPr lang="ja-JP" sz="1100" kern="100" dirty="0">
                          <a:effectLst/>
                        </a:rPr>
                        <a:t>□　はい</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endParaRPr lang="en-US" sz="1100" kern="100" dirty="0">
                        <a:effectLst/>
                        <a:latin typeface="HGPｺﾞｼｯｸM"/>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marL="0" indent="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B w="12700" cap="flat" cmpd="sng" algn="ctr">
                      <a:solidFill>
                        <a:schemeClr val="tx1"/>
                      </a:solidFill>
                      <a:prstDash val="solid"/>
                      <a:round/>
                      <a:headEnd type="none" w="med" len="med"/>
                      <a:tailEnd type="none" w="med" len="med"/>
                    </a:lnB>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017730">
                <a:tc vMerge="1">
                  <a:txBody>
                    <a:bodyPr/>
                    <a:lstStyle/>
                    <a:p>
                      <a:endParaRPr kumimoji="1" lang="ja-JP" altLang="en-US"/>
                    </a:p>
                  </a:txBody>
                  <a:tcPr/>
                </a:tc>
                <a:tc>
                  <a:txBody>
                    <a:bodyPr/>
                    <a:lstStyle/>
                    <a:p>
                      <a:pPr marL="3175" indent="-3175" algn="l">
                        <a:lnSpc>
                          <a:spcPts val="1200"/>
                        </a:lnSpc>
                        <a:spcBef>
                          <a:spcPts val="405"/>
                        </a:spcBef>
                        <a:spcAft>
                          <a:spcPts val="405"/>
                        </a:spcAft>
                      </a:pPr>
                      <a:r>
                        <a:rPr lang="ja-JP" sz="1100" kern="100" dirty="0">
                          <a:effectLst/>
                        </a:rPr>
                        <a:t>□　いいえ</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306070" indent="15113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5" name="AutoShape 2285"/>
          <p:cNvSpPr>
            <a:spLocks noChangeArrowheads="1"/>
          </p:cNvSpPr>
          <p:nvPr/>
        </p:nvSpPr>
        <p:spPr bwMode="auto">
          <a:xfrm>
            <a:off x="4840288" y="7011988"/>
            <a:ext cx="173037" cy="571500"/>
          </a:xfrm>
          <a:prstGeom prst="rightArrow">
            <a:avLst>
              <a:gd name="adj1" fmla="val 50000"/>
              <a:gd name="adj2" fmla="val 46884"/>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
        <p:nvSpPr>
          <p:cNvPr id="6" name="AutoShape 2286"/>
          <p:cNvSpPr>
            <a:spLocks noChangeArrowheads="1"/>
          </p:cNvSpPr>
          <p:nvPr/>
        </p:nvSpPr>
        <p:spPr bwMode="auto">
          <a:xfrm>
            <a:off x="4833938" y="8004175"/>
            <a:ext cx="174625" cy="571500"/>
          </a:xfrm>
          <a:prstGeom prst="rightArrow">
            <a:avLst>
              <a:gd name="adj1" fmla="val 50000"/>
              <a:gd name="adj2" fmla="val 46884"/>
            </a:avLst>
          </a:prstGeom>
          <a:gradFill rotWithShape="1">
            <a:gsLst>
              <a:gs pos="0">
                <a:srgbClr val="0000FF"/>
              </a:gs>
              <a:gs pos="100000">
                <a:srgbClr val="333399"/>
              </a:gs>
            </a:gsLst>
            <a:lin ang="0" scaled="1"/>
          </a:gradFill>
          <a:ln>
            <a:noFill/>
          </a:ln>
          <a:extLst>
            <a:ext uri="{91240B29-F687-4F45-9708-019B960494DF}">
              <a14:hiddenLine xmlns:a14="http://schemas.microsoft.com/office/drawing/2010/main" w="9525">
                <a:solidFill>
                  <a:srgbClr val="0000FF"/>
                </a:solidFill>
                <a:miter lim="800000"/>
                <a:headEnd/>
                <a:tailEnd/>
              </a14:hiddenLine>
            </a:ext>
          </a:extLst>
        </p:spPr>
        <p:txBody>
          <a:bodyPr rot="0" vert="horz" wrap="square" lIns="74295" tIns="8890" rIns="74295" bIns="8890" anchor="t" anchorCtr="0" upright="1">
            <a:noAutofit/>
          </a:bodyPr>
          <a:lstStyle/>
          <a:p>
            <a:endParaRPr lang="ja-JP" altLang="en-US"/>
          </a:p>
        </p:txBody>
      </p:sp>
      <p:sp>
        <p:nvSpPr>
          <p:cNvPr id="7" name="AutoShape 2285"/>
          <p:cNvSpPr>
            <a:spLocks noChangeArrowheads="1"/>
          </p:cNvSpPr>
          <p:nvPr/>
        </p:nvSpPr>
        <p:spPr bwMode="auto">
          <a:xfrm>
            <a:off x="3059832" y="2924944"/>
            <a:ext cx="360040" cy="648072"/>
          </a:xfrm>
          <a:prstGeom prst="rightArrow">
            <a:avLst>
              <a:gd name="adj1" fmla="val 50000"/>
              <a:gd name="adj2" fmla="val 57350"/>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
        <p:nvSpPr>
          <p:cNvPr id="10" name="AutoShape 2285"/>
          <p:cNvSpPr>
            <a:spLocks noChangeArrowheads="1"/>
          </p:cNvSpPr>
          <p:nvPr/>
        </p:nvSpPr>
        <p:spPr bwMode="auto">
          <a:xfrm>
            <a:off x="3059832" y="4941168"/>
            <a:ext cx="360040" cy="648072"/>
          </a:xfrm>
          <a:prstGeom prst="rightArrow">
            <a:avLst>
              <a:gd name="adj1" fmla="val 50000"/>
              <a:gd name="adj2" fmla="val 57350"/>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Tree>
    <p:extLst>
      <p:ext uri="{BB962C8B-B14F-4D97-AF65-F5344CB8AC3E}">
        <p14:creationId xmlns:p14="http://schemas.microsoft.com/office/powerpoint/2010/main" val="39858309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smtClean="0">
                <a:latin typeface="HGP創英角ｺﾞｼｯｸUB" panose="020B0900000000000000" pitchFamily="50" charset="-128"/>
                <a:ea typeface="HGP創英角ｺﾞｼｯｸUB" panose="020B0900000000000000" pitchFamily="50" charset="-128"/>
              </a:rPr>
              <a:t>４．</a:t>
            </a:r>
            <a:r>
              <a:rPr lang="ja-JP" altLang="en-US" sz="3200" kern="0" dirty="0">
                <a:latin typeface="HGP創英角ｺﾞｼｯｸUB" panose="020B0900000000000000" pitchFamily="50" charset="-128"/>
                <a:ea typeface="HGP創英角ｺﾞｼｯｸUB" panose="020B0900000000000000" pitchFamily="50" charset="-128"/>
              </a:rPr>
              <a:t>緊急時の体制</a:t>
            </a:r>
          </a:p>
        </p:txBody>
      </p:sp>
      <p:sp>
        <p:nvSpPr>
          <p:cNvPr id="3" name="正方形/長方形 2"/>
          <p:cNvSpPr/>
          <p:nvPr/>
        </p:nvSpPr>
        <p:spPr>
          <a:xfrm>
            <a:off x="251520" y="908720"/>
            <a:ext cx="8568952" cy="954107"/>
          </a:xfrm>
          <a:prstGeom prst="rect">
            <a:avLst/>
          </a:prstGeom>
        </p:spPr>
        <p:txBody>
          <a:bodyPr wrap="square">
            <a:spAutoFit/>
          </a:bodyPr>
          <a:lstStyle/>
          <a:p>
            <a:r>
              <a:rPr lang="ja-JP" altLang="en-US" sz="2800" dirty="0"/>
              <a:t>地震等の災害発生により、緊急事態となった際の統括責任者及び代理責任者は以下のとおりとする。</a:t>
            </a:r>
          </a:p>
        </p:txBody>
      </p:sp>
      <p:graphicFrame>
        <p:nvGraphicFramePr>
          <p:cNvPr id="4" name="表 3"/>
          <p:cNvGraphicFramePr>
            <a:graphicFrameLocks noGrp="1"/>
          </p:cNvGraphicFramePr>
          <p:nvPr>
            <p:extLst>
              <p:ext uri="{D42A27DB-BD31-4B8C-83A1-F6EECF244321}">
                <p14:modId xmlns:p14="http://schemas.microsoft.com/office/powerpoint/2010/main" val="2756336622"/>
              </p:ext>
            </p:extLst>
          </p:nvPr>
        </p:nvGraphicFramePr>
        <p:xfrm>
          <a:off x="251520" y="1867416"/>
          <a:ext cx="8568953" cy="1345560"/>
        </p:xfrm>
        <a:graphic>
          <a:graphicData uri="http://schemas.openxmlformats.org/drawingml/2006/table">
            <a:tbl>
              <a:tblPr firstRow="1" firstCol="1" lastRow="1" lastCol="1" bandRow="1" bandCol="1">
                <a:tableStyleId>{5940675A-B579-460E-94D1-54222C63F5DA}</a:tableStyleId>
              </a:tblPr>
              <a:tblGrid>
                <a:gridCol w="4386487"/>
                <a:gridCol w="1393846"/>
                <a:gridCol w="1393846"/>
                <a:gridCol w="1394774"/>
              </a:tblGrid>
              <a:tr h="360040">
                <a:tc>
                  <a:txBody>
                    <a:bodyPr/>
                    <a:lstStyle/>
                    <a:p>
                      <a:pPr marL="3175" indent="-3175" algn="ctr">
                        <a:spcBef>
                          <a:spcPts val="405"/>
                        </a:spcBef>
                        <a:spcAft>
                          <a:spcPts val="405"/>
                        </a:spcAft>
                      </a:pPr>
                      <a:r>
                        <a:rPr lang="ja-JP" sz="1200" kern="100" dirty="0">
                          <a:effectLst/>
                          <a:latin typeface="+mn-ea"/>
                          <a:ea typeface="+mn-ea"/>
                        </a:rPr>
                        <a:t>統括責任者の役割</a:t>
                      </a:r>
                      <a:endParaRPr lang="ja-JP" sz="1200" kern="100" dirty="0">
                        <a:effectLst/>
                        <a:latin typeface="+mn-ea"/>
                        <a:ea typeface="+mn-ea"/>
                        <a:cs typeface="Times New Roman"/>
                      </a:endParaRPr>
                    </a:p>
                  </a:txBody>
                  <a:tcPr marL="36195" marR="17780" marT="0" marB="0" anchor="ctr"/>
                </a:tc>
                <a:tc>
                  <a:txBody>
                    <a:bodyPr/>
                    <a:lstStyle/>
                    <a:p>
                      <a:pPr marL="3175" indent="-3175" algn="ctr">
                        <a:spcBef>
                          <a:spcPts val="240"/>
                        </a:spcBef>
                        <a:spcAft>
                          <a:spcPts val="240"/>
                        </a:spcAft>
                      </a:pPr>
                      <a:r>
                        <a:rPr lang="ja-JP" sz="1200" kern="100" dirty="0">
                          <a:effectLst/>
                          <a:latin typeface="+mn-ea"/>
                          <a:ea typeface="+mn-ea"/>
                        </a:rPr>
                        <a:t>統括責任者</a:t>
                      </a:r>
                      <a:endParaRPr lang="ja-JP" sz="1200" kern="100" dirty="0">
                        <a:effectLst/>
                        <a:latin typeface="+mn-ea"/>
                        <a:ea typeface="+mn-ea"/>
                        <a:cs typeface="Times New Roman"/>
                      </a:endParaRPr>
                    </a:p>
                  </a:txBody>
                  <a:tcPr marL="36195" marR="17780" marT="0" marB="0" anchor="ctr"/>
                </a:tc>
                <a:tc>
                  <a:txBody>
                    <a:bodyPr/>
                    <a:lstStyle/>
                    <a:p>
                      <a:pPr marL="3175" indent="-3175" algn="ctr">
                        <a:spcBef>
                          <a:spcPts val="240"/>
                        </a:spcBef>
                        <a:spcAft>
                          <a:spcPts val="240"/>
                        </a:spcAft>
                      </a:pPr>
                      <a:r>
                        <a:rPr lang="ja-JP" sz="1200" kern="100" dirty="0">
                          <a:effectLst/>
                          <a:latin typeface="+mn-ea"/>
                          <a:ea typeface="+mn-ea"/>
                        </a:rPr>
                        <a:t>代理責任者①</a:t>
                      </a:r>
                      <a:endParaRPr lang="ja-JP" sz="1200" kern="100" dirty="0">
                        <a:effectLst/>
                        <a:latin typeface="+mn-ea"/>
                        <a:ea typeface="+mn-ea"/>
                        <a:cs typeface="Times New Roman"/>
                      </a:endParaRPr>
                    </a:p>
                  </a:txBody>
                  <a:tcPr marL="36195" marR="17780" marT="0" marB="0" anchor="ctr"/>
                </a:tc>
                <a:tc>
                  <a:txBody>
                    <a:bodyPr/>
                    <a:lstStyle/>
                    <a:p>
                      <a:pPr marL="3175" indent="-3175" algn="ctr">
                        <a:spcBef>
                          <a:spcPts val="240"/>
                        </a:spcBef>
                        <a:spcAft>
                          <a:spcPts val="240"/>
                        </a:spcAft>
                      </a:pPr>
                      <a:r>
                        <a:rPr lang="ja-JP" sz="1200" kern="100" dirty="0">
                          <a:effectLst/>
                          <a:latin typeface="+mn-ea"/>
                          <a:ea typeface="+mn-ea"/>
                        </a:rPr>
                        <a:t>代理責任者②</a:t>
                      </a:r>
                      <a:endParaRPr lang="ja-JP" sz="1200" kern="100" dirty="0">
                        <a:effectLst/>
                        <a:latin typeface="+mn-ea"/>
                        <a:ea typeface="+mn-ea"/>
                        <a:cs typeface="Times New Roman"/>
                      </a:endParaRPr>
                    </a:p>
                  </a:txBody>
                  <a:tcPr marL="36195" marR="17780" marT="0" marB="0" anchor="ctr"/>
                </a:tc>
              </a:tr>
              <a:tr h="985520">
                <a:tc>
                  <a:txBody>
                    <a:bodyPr/>
                    <a:lstStyle/>
                    <a:p>
                      <a:pPr marL="3175" marR="51435" indent="-3175" algn="ctr">
                        <a:spcBef>
                          <a:spcPts val="240"/>
                        </a:spcBef>
                        <a:spcAft>
                          <a:spcPts val="240"/>
                        </a:spcAft>
                      </a:pPr>
                      <a:r>
                        <a:rPr lang="ja-JP" sz="1800" kern="100" dirty="0" smtClean="0">
                          <a:effectLst/>
                          <a:latin typeface="+mn-ea"/>
                          <a:ea typeface="+mn-ea"/>
                        </a:rPr>
                        <a:t>全社</a:t>
                      </a:r>
                      <a:r>
                        <a:rPr lang="ja-JP" sz="1800" kern="100" dirty="0">
                          <a:effectLst/>
                          <a:latin typeface="+mn-ea"/>
                          <a:ea typeface="+mn-ea"/>
                        </a:rPr>
                        <a:t>の対応に</a:t>
                      </a:r>
                      <a:r>
                        <a:rPr lang="ja-JP" sz="1800" kern="100" dirty="0" smtClean="0">
                          <a:effectLst/>
                          <a:latin typeface="+mn-ea"/>
                          <a:ea typeface="+mn-ea"/>
                        </a:rPr>
                        <a:t>関する</a:t>
                      </a:r>
                      <a:endParaRPr lang="en-US" altLang="ja-JP" sz="1800" kern="100" dirty="0" smtClean="0">
                        <a:effectLst/>
                        <a:latin typeface="+mn-ea"/>
                        <a:ea typeface="+mn-ea"/>
                      </a:endParaRPr>
                    </a:p>
                    <a:p>
                      <a:pPr marL="3175" marR="51435" indent="-3175" algn="ctr">
                        <a:spcBef>
                          <a:spcPts val="240"/>
                        </a:spcBef>
                        <a:spcAft>
                          <a:spcPts val="240"/>
                        </a:spcAft>
                      </a:pPr>
                      <a:r>
                        <a:rPr lang="ja-JP" sz="1800" kern="100" dirty="0" smtClean="0">
                          <a:effectLst/>
                          <a:latin typeface="+mn-ea"/>
                          <a:ea typeface="+mn-ea"/>
                        </a:rPr>
                        <a:t>重要</a:t>
                      </a:r>
                      <a:r>
                        <a:rPr lang="ja-JP" sz="1800" kern="100" dirty="0">
                          <a:effectLst/>
                          <a:latin typeface="+mn-ea"/>
                          <a:ea typeface="+mn-ea"/>
                        </a:rPr>
                        <a:t>な意思決定</a:t>
                      </a:r>
                      <a:r>
                        <a:rPr lang="ja-JP" sz="1800" kern="100" dirty="0" smtClean="0">
                          <a:effectLst/>
                          <a:latin typeface="+mn-ea"/>
                          <a:ea typeface="+mn-ea"/>
                        </a:rPr>
                        <a:t>及び </a:t>
                      </a:r>
                      <a:r>
                        <a:rPr lang="ja-JP" sz="1800" kern="100" dirty="0">
                          <a:effectLst/>
                          <a:latin typeface="+mn-ea"/>
                          <a:ea typeface="+mn-ea"/>
                        </a:rPr>
                        <a:t>指揮命令</a:t>
                      </a:r>
                      <a:endParaRPr lang="ja-JP" sz="1800" kern="100" dirty="0">
                        <a:effectLst/>
                        <a:latin typeface="+mn-ea"/>
                        <a:ea typeface="+mn-ea"/>
                        <a:cs typeface="Times New Roman"/>
                      </a:endParaRPr>
                    </a:p>
                  </a:txBody>
                  <a:tcPr marL="36195" marR="17780" marT="0" marB="0" anchor="ctr"/>
                </a:tc>
                <a:tc>
                  <a:txBody>
                    <a:bodyPr/>
                    <a:lstStyle/>
                    <a:p>
                      <a:pPr marL="3175" indent="-3175" algn="ctr">
                        <a:spcBef>
                          <a:spcPts val="240"/>
                        </a:spcBef>
                        <a:spcAft>
                          <a:spcPts val="240"/>
                        </a:spcAft>
                      </a:pPr>
                      <a:endParaRPr lang="ja-JP" sz="3200" kern="100" dirty="0">
                        <a:effectLst/>
                        <a:latin typeface="+mn-ea"/>
                        <a:ea typeface="+mn-ea"/>
                        <a:cs typeface="Times New Roman"/>
                      </a:endParaRPr>
                    </a:p>
                  </a:txBody>
                  <a:tcPr marL="36195" marR="17780" marT="0" marB="0" anchor="ctr"/>
                </a:tc>
                <a:tc>
                  <a:txBody>
                    <a:bodyPr/>
                    <a:lstStyle/>
                    <a:p>
                      <a:pPr marL="3175" indent="-3175" algn="ctr">
                        <a:spcBef>
                          <a:spcPts val="240"/>
                        </a:spcBef>
                        <a:spcAft>
                          <a:spcPts val="240"/>
                        </a:spcAft>
                      </a:pPr>
                      <a:endParaRPr lang="ja-JP" sz="3200" kern="100" dirty="0">
                        <a:effectLst/>
                        <a:latin typeface="+mn-ea"/>
                        <a:ea typeface="+mn-ea"/>
                        <a:cs typeface="Times New Roman"/>
                      </a:endParaRPr>
                    </a:p>
                  </a:txBody>
                  <a:tcPr marL="36195" marR="17780" marT="0" marB="0" anchor="ctr"/>
                </a:tc>
                <a:tc>
                  <a:txBody>
                    <a:bodyPr/>
                    <a:lstStyle/>
                    <a:p>
                      <a:pPr marL="0" indent="0" algn="ctr">
                        <a:spcBef>
                          <a:spcPts val="240"/>
                        </a:spcBef>
                        <a:spcAft>
                          <a:spcPts val="240"/>
                        </a:spcAft>
                      </a:pPr>
                      <a:r>
                        <a:rPr lang="en-US" sz="3200" kern="100" dirty="0">
                          <a:effectLst/>
                          <a:latin typeface="+mn-ea"/>
                          <a:ea typeface="+mn-ea"/>
                        </a:rPr>
                        <a:t> </a:t>
                      </a:r>
                      <a:endParaRPr lang="ja-JP" sz="3200" kern="100" dirty="0">
                        <a:effectLst/>
                        <a:latin typeface="+mn-ea"/>
                        <a:ea typeface="+mn-ea"/>
                        <a:cs typeface="Times New Roman"/>
                      </a:endParaRPr>
                    </a:p>
                  </a:txBody>
                  <a:tcPr marL="36195" marR="17780" marT="0" marB="0" anchor="ctr"/>
                </a:tc>
              </a:tr>
            </a:tbl>
          </a:graphicData>
        </a:graphic>
      </p:graphicFrame>
      <p:sp>
        <p:nvSpPr>
          <p:cNvPr id="5" name="AutoShape 2325"/>
          <p:cNvSpPr>
            <a:spLocks noChangeArrowheads="1"/>
          </p:cNvSpPr>
          <p:nvPr/>
        </p:nvSpPr>
        <p:spPr bwMode="auto">
          <a:xfrm>
            <a:off x="1331640" y="3717032"/>
            <a:ext cx="3322668" cy="288032"/>
          </a:xfrm>
          <a:prstGeom prst="homePlate">
            <a:avLst>
              <a:gd name="adj" fmla="val 126296"/>
            </a:avLst>
          </a:prstGeom>
          <a:gradFill rotWithShape="1">
            <a:gsLst>
              <a:gs pos="0">
                <a:srgbClr val="0000FF"/>
              </a:gs>
              <a:gs pos="100000">
                <a:srgbClr val="6D6D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ctr" anchorCtr="0" upright="1">
            <a:normAutofit/>
          </a:bodyPr>
          <a:lstStyle/>
          <a:p>
            <a:pPr algn="just">
              <a:spcAft>
                <a:spcPts val="0"/>
              </a:spcAft>
            </a:pPr>
            <a:r>
              <a:rPr lang="ja-JP" sz="1100" kern="100" dirty="0">
                <a:solidFill>
                  <a:srgbClr val="FFFFFF"/>
                </a:solidFill>
                <a:effectLst/>
                <a:latin typeface="ＭＳ ゴシック"/>
                <a:ea typeface="HGPｺﾞｼｯｸE"/>
                <a:cs typeface="Times New Roman"/>
              </a:rPr>
              <a:t>当日～　（初動対応）</a:t>
            </a:r>
            <a:endParaRPr lang="ja-JP" sz="1100" kern="100" dirty="0">
              <a:effectLst/>
              <a:latin typeface="ＭＳ ゴシック"/>
              <a:cs typeface="Times New Roman"/>
            </a:endParaRPr>
          </a:p>
        </p:txBody>
      </p:sp>
      <p:sp>
        <p:nvSpPr>
          <p:cNvPr id="6" name="AutoShape 2326"/>
          <p:cNvSpPr>
            <a:spLocks noChangeArrowheads="1"/>
          </p:cNvSpPr>
          <p:nvPr/>
        </p:nvSpPr>
        <p:spPr bwMode="auto">
          <a:xfrm>
            <a:off x="5508104" y="3717032"/>
            <a:ext cx="3312368" cy="288032"/>
          </a:xfrm>
          <a:prstGeom prst="homePlate">
            <a:avLst>
              <a:gd name="adj" fmla="val 137452"/>
            </a:avLst>
          </a:prstGeom>
          <a:gradFill rotWithShape="1">
            <a:gsLst>
              <a:gs pos="0">
                <a:srgbClr val="ADADFF"/>
              </a:gs>
              <a:gs pos="100000">
                <a:srgbClr val="D9D9FF"/>
              </a:gs>
            </a:gsLst>
            <a:lin ang="0" scaled="1"/>
          </a:gra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rmAutofit/>
          </a:bodyPr>
          <a:lstStyle/>
          <a:p>
            <a:pPr algn="just">
              <a:spcAft>
                <a:spcPts val="0"/>
              </a:spcAft>
            </a:pPr>
            <a:r>
              <a:rPr lang="ja-JP" sz="1100" kern="100" dirty="0">
                <a:effectLst/>
                <a:latin typeface="ＭＳ ゴシック"/>
                <a:ea typeface="HGPｺﾞｼｯｸE"/>
                <a:cs typeface="Times New Roman"/>
              </a:rPr>
              <a:t>数日～（復旧に向けた対応）</a:t>
            </a:r>
            <a:endParaRPr lang="ja-JP" sz="1100" kern="100" dirty="0">
              <a:effectLst/>
              <a:latin typeface="ＭＳ ゴシック"/>
              <a:cs typeface="Times New Roman"/>
            </a:endParaRPr>
          </a:p>
        </p:txBody>
      </p:sp>
      <p:sp>
        <p:nvSpPr>
          <p:cNvPr id="7" name="AutoShape 2329"/>
          <p:cNvSpPr>
            <a:spLocks noChangeArrowheads="1"/>
          </p:cNvSpPr>
          <p:nvPr/>
        </p:nvSpPr>
        <p:spPr bwMode="auto">
          <a:xfrm>
            <a:off x="251520" y="3356992"/>
            <a:ext cx="1056382" cy="1080120"/>
          </a:xfrm>
          <a:prstGeom prst="star16">
            <a:avLst>
              <a:gd name="adj" fmla="val 37500"/>
            </a:avLst>
          </a:prstGeom>
          <a:gradFill rotWithShape="1">
            <a:gsLst>
              <a:gs pos="0">
                <a:srgbClr val="FFD5D5"/>
              </a:gs>
              <a:gs pos="100000">
                <a:srgbClr val="FF8B8B"/>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0" tIns="0" rIns="0" bIns="0" anchor="ctr" anchorCtr="0" upright="1">
            <a:noAutofit/>
          </a:bodyPr>
          <a:lstStyle/>
          <a:p>
            <a:pPr algn="ctr">
              <a:spcAft>
                <a:spcPts val="0"/>
              </a:spcAft>
            </a:pPr>
            <a:r>
              <a:rPr lang="ja-JP" sz="1100" kern="100" dirty="0">
                <a:effectLst/>
                <a:latin typeface="ＭＳ ゴシック"/>
                <a:ea typeface="HGPｺﾞｼｯｸM"/>
                <a:cs typeface="Times New Roman"/>
              </a:rPr>
              <a:t>緊急事態</a:t>
            </a:r>
            <a:endParaRPr lang="ja-JP" sz="1100" kern="100" dirty="0">
              <a:effectLst/>
              <a:latin typeface="ＭＳ ゴシック"/>
              <a:cs typeface="Times New Roman"/>
            </a:endParaRPr>
          </a:p>
        </p:txBody>
      </p:sp>
      <p:graphicFrame>
        <p:nvGraphicFramePr>
          <p:cNvPr id="8" name="表 7"/>
          <p:cNvGraphicFramePr>
            <a:graphicFrameLocks noGrp="1"/>
          </p:cNvGraphicFramePr>
          <p:nvPr>
            <p:extLst>
              <p:ext uri="{D42A27DB-BD31-4B8C-83A1-F6EECF244321}">
                <p14:modId xmlns:p14="http://schemas.microsoft.com/office/powerpoint/2010/main" val="2649712336"/>
              </p:ext>
            </p:extLst>
          </p:nvPr>
        </p:nvGraphicFramePr>
        <p:xfrm>
          <a:off x="1331640" y="4221088"/>
          <a:ext cx="3312368" cy="2225040"/>
        </p:xfrm>
        <a:graphic>
          <a:graphicData uri="http://schemas.openxmlformats.org/drawingml/2006/table">
            <a:tbl>
              <a:tblPr firstRow="1" bandRow="1">
                <a:tableStyleId>{5940675A-B579-460E-94D1-54222C63F5DA}</a:tableStyleId>
              </a:tblPr>
              <a:tblGrid>
                <a:gridCol w="2592288"/>
                <a:gridCol w="720080"/>
              </a:tblGrid>
              <a:tr h="370840">
                <a:tc>
                  <a:txBody>
                    <a:bodyPr/>
                    <a:lstStyle/>
                    <a:p>
                      <a:r>
                        <a:rPr kumimoji="1" lang="ja-JP" altLang="en-US" dirty="0" smtClean="0"/>
                        <a:t>対応内容</a:t>
                      </a:r>
                      <a:endParaRPr kumimoji="1" lang="ja-JP" altLang="en-US" dirty="0"/>
                    </a:p>
                  </a:txBody>
                  <a:tcPr/>
                </a:tc>
                <a:tc>
                  <a:txBody>
                    <a:bodyPr/>
                    <a:lstStyle/>
                    <a:p>
                      <a:r>
                        <a:rPr kumimoji="1" lang="ja-JP" altLang="en-US" dirty="0" smtClean="0"/>
                        <a:t>連携</a:t>
                      </a:r>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948617384"/>
              </p:ext>
            </p:extLst>
          </p:nvPr>
        </p:nvGraphicFramePr>
        <p:xfrm>
          <a:off x="5508104" y="4221088"/>
          <a:ext cx="3312368" cy="2225040"/>
        </p:xfrm>
        <a:graphic>
          <a:graphicData uri="http://schemas.openxmlformats.org/drawingml/2006/table">
            <a:tbl>
              <a:tblPr firstRow="1" bandRow="1">
                <a:tableStyleId>{5940675A-B579-460E-94D1-54222C63F5DA}</a:tableStyleId>
              </a:tblPr>
              <a:tblGrid>
                <a:gridCol w="2592288"/>
                <a:gridCol w="720080"/>
              </a:tblGrid>
              <a:tr h="370840">
                <a:tc>
                  <a:txBody>
                    <a:bodyPr/>
                    <a:lstStyle/>
                    <a:p>
                      <a:r>
                        <a:rPr kumimoji="1" lang="ja-JP" altLang="en-US" dirty="0" smtClean="0"/>
                        <a:t>対応内容</a:t>
                      </a:r>
                      <a:endParaRPr kumimoji="1" lang="ja-JP" altLang="en-US" dirty="0"/>
                    </a:p>
                  </a:txBody>
                  <a:tcPr/>
                </a:tc>
                <a:tc>
                  <a:txBody>
                    <a:bodyPr/>
                    <a:lstStyle/>
                    <a:p>
                      <a:r>
                        <a:rPr kumimoji="1" lang="ja-JP" altLang="en-US" dirty="0" smtClean="0"/>
                        <a:t>連携</a:t>
                      </a:r>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8062978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smtClean="0">
                <a:latin typeface="HGP創英角ｺﾞｼｯｸUB" panose="020B0900000000000000" pitchFamily="50" charset="-128"/>
                <a:ea typeface="HGP創英角ｺﾞｼｯｸUB" panose="020B0900000000000000" pitchFamily="50" charset="-128"/>
              </a:rPr>
              <a:t>５．</a:t>
            </a:r>
            <a:r>
              <a:rPr lang="en-US" altLang="ja-JP" sz="3200" kern="0" dirty="0">
                <a:latin typeface="HGP創英角ｺﾞｼｯｸUB" panose="020B0900000000000000" pitchFamily="50" charset="-128"/>
                <a:ea typeface="HGP創英角ｺﾞｼｯｸUB" panose="020B0900000000000000" pitchFamily="50" charset="-128"/>
              </a:rPr>
              <a:t>BCP</a:t>
            </a:r>
            <a:r>
              <a:rPr lang="ja-JP" altLang="en-US" sz="3200" kern="0" dirty="0">
                <a:latin typeface="HGP創英角ｺﾞｼｯｸUB" panose="020B0900000000000000" pitchFamily="50" charset="-128"/>
                <a:ea typeface="HGP創英角ｺﾞｼｯｸUB" panose="020B0900000000000000" pitchFamily="50" charset="-128"/>
              </a:rPr>
              <a:t>の運用</a:t>
            </a:r>
          </a:p>
        </p:txBody>
      </p:sp>
      <p:sp>
        <p:nvSpPr>
          <p:cNvPr id="3" name="正方形/長方形 2"/>
          <p:cNvSpPr/>
          <p:nvPr/>
        </p:nvSpPr>
        <p:spPr>
          <a:xfrm>
            <a:off x="251520" y="907638"/>
            <a:ext cx="8640960" cy="830997"/>
          </a:xfrm>
          <a:prstGeom prst="rect">
            <a:avLst/>
          </a:prstGeom>
        </p:spPr>
        <p:txBody>
          <a:bodyPr wrap="square">
            <a:spAutoFit/>
          </a:bodyPr>
          <a:lstStyle/>
          <a:p>
            <a:r>
              <a:rPr lang="en-US" altLang="ja-JP" dirty="0"/>
              <a:t>BCP</a:t>
            </a:r>
            <a:r>
              <a:rPr lang="ja-JP" altLang="en-US" dirty="0"/>
              <a:t>の重要性や進捗状況等を社内に周知するため</a:t>
            </a:r>
            <a:r>
              <a:rPr lang="ja-JP" altLang="en-US" dirty="0" smtClean="0"/>
              <a:t>、</a:t>
            </a:r>
            <a:r>
              <a:rPr lang="en-US" altLang="ja-JP" dirty="0" smtClean="0"/>
              <a:t/>
            </a:r>
            <a:br>
              <a:rPr lang="en-US" altLang="ja-JP" dirty="0" smtClean="0"/>
            </a:br>
            <a:r>
              <a:rPr lang="ja-JP" altLang="en-US" dirty="0" smtClean="0"/>
              <a:t>定期的</a:t>
            </a:r>
            <a:r>
              <a:rPr lang="ja-JP" altLang="en-US" dirty="0"/>
              <a:t>に従業員に対して、以下の教育を実施する。</a:t>
            </a:r>
          </a:p>
        </p:txBody>
      </p:sp>
      <p:graphicFrame>
        <p:nvGraphicFramePr>
          <p:cNvPr id="4" name="表 3"/>
          <p:cNvGraphicFramePr>
            <a:graphicFrameLocks noGrp="1"/>
          </p:cNvGraphicFramePr>
          <p:nvPr>
            <p:extLst>
              <p:ext uri="{D42A27DB-BD31-4B8C-83A1-F6EECF244321}">
                <p14:modId xmlns:p14="http://schemas.microsoft.com/office/powerpoint/2010/main" val="3012480945"/>
              </p:ext>
            </p:extLst>
          </p:nvPr>
        </p:nvGraphicFramePr>
        <p:xfrm>
          <a:off x="251520" y="1738635"/>
          <a:ext cx="8640959" cy="2050405"/>
        </p:xfrm>
        <a:graphic>
          <a:graphicData uri="http://schemas.openxmlformats.org/drawingml/2006/table">
            <a:tbl>
              <a:tblPr firstRow="1" firstCol="1" lastRow="1" lastCol="1" bandRow="1" bandCol="1">
                <a:tableStyleId>{5940675A-B579-460E-94D1-54222C63F5DA}</a:tableStyleId>
              </a:tblPr>
              <a:tblGrid>
                <a:gridCol w="1474287"/>
                <a:gridCol w="4485264"/>
                <a:gridCol w="2681408"/>
              </a:tblGrid>
              <a:tr h="360040">
                <a:tc gridSpan="3">
                  <a:txBody>
                    <a:bodyPr/>
                    <a:lstStyle/>
                    <a:p>
                      <a:pPr marL="306070" indent="151130" algn="ctr">
                        <a:spcBef>
                          <a:spcPts val="405"/>
                        </a:spcBef>
                        <a:spcAft>
                          <a:spcPts val="405"/>
                        </a:spcAft>
                      </a:pPr>
                      <a:r>
                        <a:rPr lang="ja-JP" sz="1800" kern="100" dirty="0">
                          <a:effectLst/>
                        </a:rPr>
                        <a:t>教育計画</a:t>
                      </a:r>
                      <a:endParaRPr lang="ja-JP" sz="1800" kern="100" dirty="0">
                        <a:effectLst/>
                        <a:latin typeface="Tahoma"/>
                        <a:ea typeface="HGｺﾞｼｯｸM"/>
                        <a:cs typeface="Times New Roman"/>
                      </a:endParaRPr>
                    </a:p>
                  </a:txBody>
                  <a:tcPr marL="36195" marR="17780" marT="0" marB="0" anchor="ctr"/>
                </a:tc>
                <a:tc hMerge="1">
                  <a:txBody>
                    <a:bodyPr/>
                    <a:lstStyle/>
                    <a:p>
                      <a:endParaRPr kumimoji="1" lang="ja-JP" altLang="en-US"/>
                    </a:p>
                  </a:txBody>
                  <a:tcPr/>
                </a:tc>
                <a:tc hMerge="1">
                  <a:txBody>
                    <a:bodyPr/>
                    <a:lstStyle/>
                    <a:p>
                      <a:endParaRPr kumimoji="1" lang="ja-JP" altLang="en-US"/>
                    </a:p>
                  </a:txBody>
                  <a:tcPr/>
                </a:tc>
              </a:tr>
              <a:tr h="360040">
                <a:tc>
                  <a:txBody>
                    <a:bodyPr/>
                    <a:lstStyle/>
                    <a:p>
                      <a:pPr marL="0" indent="0" algn="ctr">
                        <a:spcBef>
                          <a:spcPts val="240"/>
                        </a:spcBef>
                        <a:spcAft>
                          <a:spcPts val="240"/>
                        </a:spcAft>
                      </a:pPr>
                      <a:r>
                        <a:rPr lang="ja-JP" sz="1200" kern="100" dirty="0">
                          <a:effectLst/>
                        </a:rPr>
                        <a:t>誰が？</a:t>
                      </a:r>
                      <a:endParaRPr lang="ja-JP" sz="1200" kern="100" dirty="0">
                        <a:effectLst/>
                        <a:latin typeface="Tahoma"/>
                        <a:ea typeface="HGｺﾞｼｯｸM"/>
                        <a:cs typeface="Times New Roman"/>
                      </a:endParaRPr>
                    </a:p>
                  </a:txBody>
                  <a:tcPr marL="36195" marR="17780" marT="0" marB="0" anchor="ctr"/>
                </a:tc>
                <a:tc>
                  <a:txBody>
                    <a:bodyPr/>
                    <a:lstStyle/>
                    <a:p>
                      <a:pPr marL="3175" indent="-3175" algn="ctr">
                        <a:spcBef>
                          <a:spcPts val="240"/>
                        </a:spcBef>
                        <a:spcAft>
                          <a:spcPts val="240"/>
                        </a:spcAft>
                      </a:pPr>
                      <a:r>
                        <a:rPr lang="ja-JP" sz="1200" kern="100" dirty="0">
                          <a:effectLst/>
                        </a:rPr>
                        <a:t>何をする？</a:t>
                      </a:r>
                      <a:endParaRPr lang="ja-JP" sz="1200" kern="100" dirty="0">
                        <a:effectLst/>
                        <a:latin typeface="Tahoma"/>
                        <a:ea typeface="HGｺﾞｼｯｸM"/>
                        <a:cs typeface="Times New Roman"/>
                      </a:endParaRPr>
                    </a:p>
                  </a:txBody>
                  <a:tcPr marL="36195" marR="17780" marT="0" marB="0" anchor="ctr"/>
                </a:tc>
                <a:tc>
                  <a:txBody>
                    <a:bodyPr/>
                    <a:lstStyle/>
                    <a:p>
                      <a:pPr marL="3175" indent="-3175" algn="ctr">
                        <a:lnSpc>
                          <a:spcPts val="1200"/>
                        </a:lnSpc>
                        <a:spcBef>
                          <a:spcPts val="240"/>
                        </a:spcBef>
                        <a:spcAft>
                          <a:spcPts val="240"/>
                        </a:spcAft>
                      </a:pPr>
                      <a:r>
                        <a:rPr lang="ja-JP" sz="1200" kern="100" dirty="0">
                          <a:effectLst/>
                        </a:rPr>
                        <a:t>いつ？もしく</a:t>
                      </a:r>
                      <a:r>
                        <a:rPr lang="ja-JP" sz="1200" kern="100" dirty="0" smtClean="0">
                          <a:effectLst/>
                        </a:rPr>
                        <a:t>はどの</a:t>
                      </a:r>
                      <a:r>
                        <a:rPr lang="ja-JP" sz="1200" kern="100" dirty="0">
                          <a:effectLst/>
                        </a:rPr>
                        <a:t>くらいの頻度で？</a:t>
                      </a:r>
                      <a:endParaRPr lang="ja-JP" sz="1200" kern="100" dirty="0">
                        <a:effectLst/>
                        <a:latin typeface="Tahoma"/>
                        <a:ea typeface="HGｺﾞｼｯｸM"/>
                        <a:cs typeface="Times New Roman"/>
                      </a:endParaRPr>
                    </a:p>
                  </a:txBody>
                  <a:tcPr marL="36195" marR="17780" marT="0" marB="0" anchor="ctr"/>
                </a:tc>
              </a:tr>
              <a:tr h="664845">
                <a:tc>
                  <a:txBody>
                    <a:bodyPr/>
                    <a:lstStyle/>
                    <a:p>
                      <a:pPr marL="3175" indent="-3175" algn="l">
                        <a:spcBef>
                          <a:spcPts val="240"/>
                        </a:spcBef>
                        <a:spcAft>
                          <a:spcPts val="240"/>
                        </a:spcAft>
                      </a:pPr>
                      <a:endParaRPr lang="ja-JP" sz="1200" kern="100" dirty="0">
                        <a:effectLst/>
                      </a:endParaRPr>
                    </a:p>
                  </a:txBody>
                  <a:tcPr marL="36195" marR="17780" marT="0" marB="0" anchor="ctr"/>
                </a:tc>
                <a:tc>
                  <a:txBody>
                    <a:bodyPr/>
                    <a:lstStyle/>
                    <a:p>
                      <a:pPr marL="3175" marR="51435" indent="-3175" algn="l">
                        <a:spcBef>
                          <a:spcPts val="405"/>
                        </a:spcBef>
                        <a:spcAft>
                          <a:spcPts val="0"/>
                        </a:spcAft>
                      </a:pPr>
                      <a:endParaRPr lang="ja-JP" sz="1200" kern="100" dirty="0">
                        <a:effectLst/>
                        <a:latin typeface="Tahoma"/>
                        <a:ea typeface="HGｺﾞｼｯｸM"/>
                        <a:cs typeface="Times New Roman"/>
                      </a:endParaRPr>
                    </a:p>
                  </a:txBody>
                  <a:tcPr marL="36195" marR="17780" marT="0" marB="0" anchor="ctr"/>
                </a:tc>
                <a:tc>
                  <a:txBody>
                    <a:bodyPr/>
                    <a:lstStyle/>
                    <a:p>
                      <a:pPr marL="0" indent="0" algn="l">
                        <a:spcBef>
                          <a:spcPts val="240"/>
                        </a:spcBef>
                        <a:spcAft>
                          <a:spcPts val="240"/>
                        </a:spcAft>
                      </a:pPr>
                      <a:endParaRPr lang="ja-JP" sz="1200" kern="100" dirty="0">
                        <a:effectLst/>
                        <a:latin typeface="Tahoma"/>
                        <a:ea typeface="HGｺﾞｼｯｸM"/>
                        <a:cs typeface="Times New Roman"/>
                      </a:endParaRPr>
                    </a:p>
                  </a:txBody>
                  <a:tcPr marL="36195" marR="17780" marT="0" marB="0" anchor="ctr"/>
                </a:tc>
              </a:tr>
              <a:tr h="665480">
                <a:tc>
                  <a:txBody>
                    <a:bodyPr/>
                    <a:lstStyle/>
                    <a:p>
                      <a:pPr marL="306070" indent="151130" algn="l">
                        <a:spcBef>
                          <a:spcPts val="240"/>
                        </a:spcBef>
                        <a:spcAft>
                          <a:spcPts val="240"/>
                        </a:spcAft>
                      </a:pPr>
                      <a:r>
                        <a:rPr lang="en-US" sz="1200" kern="100" dirty="0">
                          <a:effectLst/>
                        </a:rPr>
                        <a:t> </a:t>
                      </a:r>
                      <a:endParaRPr lang="ja-JP" sz="1200" kern="100" dirty="0">
                        <a:effectLst/>
                        <a:latin typeface="Tahoma"/>
                        <a:ea typeface="HGｺﾞｼｯｸM"/>
                        <a:cs typeface="Times New Roman"/>
                      </a:endParaRPr>
                    </a:p>
                  </a:txBody>
                  <a:tcPr marL="36195" marR="17780" marT="0" marB="0" anchor="ctr"/>
                </a:tc>
                <a:tc>
                  <a:txBody>
                    <a:bodyPr/>
                    <a:lstStyle/>
                    <a:p>
                      <a:pPr marL="306070" marR="51435" indent="151130" algn="l">
                        <a:spcBef>
                          <a:spcPts val="405"/>
                        </a:spcBef>
                        <a:spcAft>
                          <a:spcPts val="0"/>
                        </a:spcAft>
                      </a:pPr>
                      <a:r>
                        <a:rPr lang="en-US" sz="1200" kern="100" dirty="0">
                          <a:effectLst/>
                        </a:rPr>
                        <a:t/>
                      </a:r>
                      <a:br>
                        <a:rPr lang="en-US" sz="1200" kern="100" dirty="0">
                          <a:effectLst/>
                        </a:rPr>
                      </a:br>
                      <a:endParaRPr lang="ja-JP" sz="1200" kern="100" dirty="0">
                        <a:effectLst/>
                        <a:latin typeface="Tahoma"/>
                        <a:ea typeface="HGｺﾞｼｯｸM"/>
                        <a:cs typeface="Times New Roman"/>
                      </a:endParaRPr>
                    </a:p>
                  </a:txBody>
                  <a:tcPr marL="36195" marR="17780" marT="0" marB="0" anchor="ctr"/>
                </a:tc>
                <a:tc>
                  <a:txBody>
                    <a:bodyPr/>
                    <a:lstStyle/>
                    <a:p>
                      <a:pPr marL="306070" indent="151130" algn="l">
                        <a:spcBef>
                          <a:spcPts val="405"/>
                        </a:spcBef>
                        <a:spcAft>
                          <a:spcPts val="405"/>
                        </a:spcAft>
                      </a:pPr>
                      <a:r>
                        <a:rPr lang="en-US" sz="1200" kern="100" dirty="0">
                          <a:effectLst/>
                        </a:rPr>
                        <a:t> </a:t>
                      </a:r>
                      <a:endParaRPr lang="ja-JP" sz="1200" kern="100" dirty="0">
                        <a:effectLst/>
                        <a:latin typeface="Tahoma"/>
                        <a:ea typeface="HGｺﾞｼｯｸM"/>
                        <a:cs typeface="Times New Roman"/>
                      </a:endParaRPr>
                    </a:p>
                  </a:txBody>
                  <a:tcPr marL="36195" marR="17780" marT="0" marB="0" anchor="ctr"/>
                </a:tc>
              </a:tr>
            </a:tbl>
          </a:graphicData>
        </a:graphic>
      </p:graphicFrame>
      <p:sp>
        <p:nvSpPr>
          <p:cNvPr id="5" name="正方形/長方形 4"/>
          <p:cNvSpPr/>
          <p:nvPr/>
        </p:nvSpPr>
        <p:spPr>
          <a:xfrm>
            <a:off x="251520" y="4066971"/>
            <a:ext cx="8640960" cy="830997"/>
          </a:xfrm>
          <a:prstGeom prst="rect">
            <a:avLst/>
          </a:prstGeom>
        </p:spPr>
        <p:txBody>
          <a:bodyPr wrap="square">
            <a:spAutoFit/>
          </a:bodyPr>
          <a:lstStyle/>
          <a:p>
            <a:r>
              <a:rPr lang="en-US" altLang="ja-JP" dirty="0"/>
              <a:t>BCP</a:t>
            </a:r>
            <a:r>
              <a:rPr lang="ja-JP" altLang="en-US" dirty="0"/>
              <a:t>の実効性を確保するため</a:t>
            </a:r>
            <a:r>
              <a:rPr lang="ja-JP" altLang="en-US" dirty="0" smtClean="0"/>
              <a:t>、</a:t>
            </a:r>
            <a:r>
              <a:rPr lang="en-US" altLang="ja-JP" dirty="0" smtClean="0"/>
              <a:t/>
            </a:r>
            <a:br>
              <a:rPr lang="en-US" altLang="ja-JP" dirty="0" smtClean="0"/>
            </a:br>
            <a:r>
              <a:rPr lang="ja-JP" altLang="en-US" dirty="0" smtClean="0"/>
              <a:t>以下</a:t>
            </a:r>
            <a:r>
              <a:rPr lang="ja-JP" altLang="en-US" dirty="0"/>
              <a:t>の基準に基づき</a:t>
            </a:r>
            <a:r>
              <a:rPr lang="en-US" altLang="ja-JP" dirty="0"/>
              <a:t>BCP</a:t>
            </a:r>
            <a:r>
              <a:rPr lang="ja-JP" altLang="en-US" dirty="0"/>
              <a:t>の見直しを行う。</a:t>
            </a:r>
          </a:p>
        </p:txBody>
      </p:sp>
      <p:graphicFrame>
        <p:nvGraphicFramePr>
          <p:cNvPr id="6" name="表 5"/>
          <p:cNvGraphicFramePr>
            <a:graphicFrameLocks noGrp="1"/>
          </p:cNvGraphicFramePr>
          <p:nvPr>
            <p:extLst>
              <p:ext uri="{D42A27DB-BD31-4B8C-83A1-F6EECF244321}">
                <p14:modId xmlns:p14="http://schemas.microsoft.com/office/powerpoint/2010/main" val="1065493477"/>
              </p:ext>
            </p:extLst>
          </p:nvPr>
        </p:nvGraphicFramePr>
        <p:xfrm>
          <a:off x="251520" y="4897968"/>
          <a:ext cx="8640960" cy="1483360"/>
        </p:xfrm>
        <a:graphic>
          <a:graphicData uri="http://schemas.openxmlformats.org/drawingml/2006/table">
            <a:tbl>
              <a:tblPr firstRow="1" bandRow="1">
                <a:tableStyleId>{5940675A-B579-460E-94D1-54222C63F5DA}</a:tableStyleId>
              </a:tblPr>
              <a:tblGrid>
                <a:gridCol w="8640960"/>
              </a:tblGrid>
              <a:tr h="370840">
                <a:tc>
                  <a:txBody>
                    <a:bodyPr/>
                    <a:lstStyle/>
                    <a:p>
                      <a:r>
                        <a:rPr kumimoji="1" lang="en-US" altLang="ja-JP" dirty="0" smtClean="0"/>
                        <a:t>BCP</a:t>
                      </a:r>
                      <a:r>
                        <a:rPr kumimoji="1" lang="ja-JP" altLang="en-US" dirty="0" smtClean="0"/>
                        <a:t>を見直す基準</a:t>
                      </a:r>
                      <a:endParaRPr kumimoji="1" lang="ja-JP" altLang="en-US" dirty="0"/>
                    </a:p>
                  </a:txBody>
                  <a:tcPr/>
                </a:tc>
              </a:tr>
              <a:tr h="370840">
                <a:tc>
                  <a:txBody>
                    <a:bodyPr/>
                    <a:lstStyle/>
                    <a:p>
                      <a:pPr marL="342900" indent="-342900">
                        <a:buFont typeface="+mj-lt"/>
                        <a:buAutoNum type="arabicPeriod"/>
                      </a:pPr>
                      <a:endParaRPr kumimoji="1" lang="ja-JP" altLang="en-US" dirty="0"/>
                    </a:p>
                  </a:txBody>
                  <a:tcPr/>
                </a:tc>
              </a:tr>
              <a:tr h="370840">
                <a:tc>
                  <a:txBody>
                    <a:bodyPr/>
                    <a:lstStyle/>
                    <a:p>
                      <a:endParaRPr kumimoji="1" lang="ja-JP" altLang="en-US" dirty="0"/>
                    </a:p>
                  </a:txBody>
                  <a:tcPr/>
                </a:tc>
              </a:tr>
              <a:tr h="370840">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10501015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a:latin typeface="HGP創英角ｺﾞｼｯｸUB" panose="020B0900000000000000" pitchFamily="50" charset="-128"/>
                <a:ea typeface="HGP創英角ｺﾞｼｯｸUB" panose="020B0900000000000000" pitchFamily="50" charset="-128"/>
              </a:rPr>
              <a:t>お疲れ様</a:t>
            </a:r>
            <a:r>
              <a:rPr lang="ja-JP" altLang="en-US" sz="3200" kern="0" dirty="0" smtClean="0">
                <a:latin typeface="HGP創英角ｺﾞｼｯｸUB" panose="020B0900000000000000" pitchFamily="50" charset="-128"/>
                <a:ea typeface="HGP創英角ｺﾞｼｯｸUB" panose="020B0900000000000000" pitchFamily="50" charset="-128"/>
              </a:rPr>
              <a:t>です！</a:t>
            </a:r>
            <a:endParaRPr lang="ja-JP" altLang="en-US" sz="3200" kern="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251520" y="907638"/>
            <a:ext cx="8640960" cy="5262979"/>
          </a:xfrm>
          <a:prstGeom prst="rect">
            <a:avLst/>
          </a:prstGeom>
        </p:spPr>
        <p:txBody>
          <a:bodyPr wrap="square">
            <a:spAutoFit/>
          </a:bodyPr>
          <a:lstStyle/>
          <a:p>
            <a:pPr>
              <a:lnSpc>
                <a:spcPct val="200000"/>
              </a:lnSpc>
            </a:pPr>
            <a:r>
              <a:rPr lang="ja-JP" altLang="en-US" sz="2800" dirty="0" smtClean="0"/>
              <a:t>以上で「事業継続計画（</a:t>
            </a:r>
            <a:r>
              <a:rPr lang="en-US" altLang="ja-JP" sz="2800" dirty="0" smtClean="0"/>
              <a:t>BCP</a:t>
            </a:r>
            <a:r>
              <a:rPr lang="ja-JP" altLang="en-US" sz="2800" dirty="0" smtClean="0"/>
              <a:t>）」（入門編）、完成です。</a:t>
            </a:r>
            <a:endParaRPr lang="en-US" altLang="ja-JP" sz="2800" dirty="0" smtClean="0"/>
          </a:p>
          <a:p>
            <a:pPr>
              <a:lnSpc>
                <a:spcPct val="200000"/>
              </a:lnSpc>
            </a:pPr>
            <a:r>
              <a:rPr lang="ja-JP" altLang="en-US" sz="2800" dirty="0"/>
              <a:t>この</a:t>
            </a:r>
            <a:r>
              <a:rPr lang="ja-JP" altLang="en-US" sz="2800" dirty="0" smtClean="0"/>
              <a:t>度作成したものをファイリング、事業所の書棚に格納しておきます。</a:t>
            </a:r>
            <a:endParaRPr lang="en-US" altLang="ja-JP" sz="2800" dirty="0" smtClean="0"/>
          </a:p>
          <a:p>
            <a:pPr>
              <a:lnSpc>
                <a:spcPct val="200000"/>
              </a:lnSpc>
            </a:pPr>
            <a:r>
              <a:rPr lang="ja-JP" altLang="en-US" sz="2800" dirty="0" smtClean="0"/>
              <a:t>万が一、緊急事態が発生した際には、この度作成したものを手元に（又は思い出しながら）、一息深呼吸、落ち着いた行動をお願いします。</a:t>
            </a:r>
            <a:endParaRPr lang="en-US" altLang="ja-JP" sz="2800" dirty="0" smtClean="0"/>
          </a:p>
        </p:txBody>
      </p:sp>
    </p:spTree>
    <p:extLst>
      <p:ext uri="{BB962C8B-B14F-4D97-AF65-F5344CB8AC3E}">
        <p14:creationId xmlns:p14="http://schemas.microsoft.com/office/powerpoint/2010/main" val="37671972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 2"/>
          <p:cNvSpPr>
            <a:spLocks noGrp="1"/>
          </p:cNvSpPr>
          <p:nvPr>
            <p:ph idx="1"/>
          </p:nvPr>
        </p:nvSpPr>
        <p:spPr>
          <a:xfrm>
            <a:off x="395536" y="1083818"/>
            <a:ext cx="8229600" cy="5201424"/>
          </a:xfrm>
        </p:spPr>
        <p:txBody>
          <a:bodyPr anchor="ctr">
            <a:spAutoFit/>
          </a:bodyPr>
          <a:lstStyle/>
          <a:p>
            <a:pPr marL="514350" indent="-514350">
              <a:lnSpc>
                <a:spcPct val="150000"/>
              </a:lnSpc>
              <a:buFont typeface="+mj-lt"/>
              <a:buAutoNum type="arabicPeriod"/>
              <a:defRPr/>
            </a:pPr>
            <a:r>
              <a:rPr lang="en-US" altLang="ja-JP" sz="4000" dirty="0" smtClean="0">
                <a:latin typeface="Century" panose="02040604050505020304" pitchFamily="18" charset="0"/>
              </a:rPr>
              <a:t>BCP</a:t>
            </a:r>
            <a:r>
              <a:rPr lang="ja-JP" altLang="en-US" sz="4000" dirty="0" smtClean="0">
                <a:latin typeface="Century" panose="02040604050505020304" pitchFamily="18" charset="0"/>
              </a:rPr>
              <a:t>の基本方針</a:t>
            </a:r>
            <a:endParaRPr lang="en-US" altLang="ja-JP" sz="4000" dirty="0" smtClean="0">
              <a:latin typeface="Century" panose="02040604050505020304" pitchFamily="18" charset="0"/>
            </a:endParaRPr>
          </a:p>
          <a:p>
            <a:pPr marL="514350" indent="-514350">
              <a:lnSpc>
                <a:spcPct val="150000"/>
              </a:lnSpc>
              <a:buFont typeface="+mj-lt"/>
              <a:buAutoNum type="arabicPeriod"/>
              <a:defRPr/>
            </a:pPr>
            <a:r>
              <a:rPr lang="ja-JP" altLang="en-US" sz="4000" dirty="0" smtClean="0">
                <a:latin typeface="Century" panose="02040604050505020304" pitchFamily="18" charset="0"/>
              </a:rPr>
              <a:t>被害想定</a:t>
            </a:r>
            <a:endParaRPr lang="en-US" altLang="ja-JP" sz="4000" dirty="0" smtClean="0">
              <a:latin typeface="Century" panose="02040604050505020304" pitchFamily="18" charset="0"/>
            </a:endParaRPr>
          </a:p>
          <a:p>
            <a:pPr marL="514350" indent="-514350">
              <a:lnSpc>
                <a:spcPct val="150000"/>
              </a:lnSpc>
              <a:buFont typeface="+mj-lt"/>
              <a:buAutoNum type="arabicPeriod"/>
              <a:defRPr/>
            </a:pPr>
            <a:r>
              <a:rPr lang="ja-JP" altLang="en-US" sz="4000" dirty="0">
                <a:latin typeface="Century" panose="02040604050505020304" pitchFamily="18" charset="0"/>
              </a:rPr>
              <a:t>重要</a:t>
            </a:r>
            <a:r>
              <a:rPr lang="ja-JP" altLang="en-US" sz="4000" dirty="0" smtClean="0">
                <a:latin typeface="Century" panose="02040604050505020304" pitchFamily="18" charset="0"/>
              </a:rPr>
              <a:t>商品提供のための対策</a:t>
            </a:r>
            <a:endParaRPr lang="en-US" altLang="ja-JP" sz="4000" dirty="0" smtClean="0">
              <a:latin typeface="Century" panose="02040604050505020304" pitchFamily="18" charset="0"/>
            </a:endParaRPr>
          </a:p>
          <a:p>
            <a:pPr marL="514350" indent="-514350">
              <a:lnSpc>
                <a:spcPct val="150000"/>
              </a:lnSpc>
              <a:buFont typeface="+mj-lt"/>
              <a:buAutoNum type="arabicPeriod"/>
              <a:defRPr/>
            </a:pPr>
            <a:r>
              <a:rPr lang="ja-JP" altLang="en-US" sz="4000" dirty="0">
                <a:latin typeface="Century" panose="02040604050505020304" pitchFamily="18" charset="0"/>
              </a:rPr>
              <a:t>緊急</a:t>
            </a:r>
            <a:r>
              <a:rPr lang="ja-JP" altLang="en-US" sz="4000" dirty="0" smtClean="0">
                <a:latin typeface="Century" panose="02040604050505020304" pitchFamily="18" charset="0"/>
              </a:rPr>
              <a:t>時の体制</a:t>
            </a:r>
            <a:endParaRPr lang="en-US" altLang="ja-JP" sz="4000" dirty="0" smtClean="0">
              <a:latin typeface="Century" panose="02040604050505020304" pitchFamily="18" charset="0"/>
            </a:endParaRPr>
          </a:p>
          <a:p>
            <a:pPr marL="514350" indent="-514350">
              <a:lnSpc>
                <a:spcPct val="150000"/>
              </a:lnSpc>
              <a:buFont typeface="+mj-lt"/>
              <a:buAutoNum type="arabicPeriod"/>
              <a:defRPr/>
            </a:pPr>
            <a:r>
              <a:rPr lang="en-US" altLang="ja-JP" sz="4000" dirty="0" smtClean="0">
                <a:latin typeface="Century" panose="02040604050505020304" pitchFamily="18" charset="0"/>
              </a:rPr>
              <a:t>BCP</a:t>
            </a:r>
            <a:r>
              <a:rPr lang="ja-JP" altLang="en-US" sz="4000" dirty="0" smtClean="0">
                <a:latin typeface="Century" panose="02040604050505020304" pitchFamily="18" charset="0"/>
              </a:rPr>
              <a:t>の運用</a:t>
            </a:r>
            <a:endParaRPr lang="en-US" altLang="ja-JP" sz="4000" dirty="0" smtClean="0">
              <a:latin typeface="Century" panose="02040604050505020304" pitchFamily="18" charset="0"/>
            </a:endParaRPr>
          </a:p>
        </p:txBody>
      </p:sp>
      <p:sp>
        <p:nvSpPr>
          <p:cNvPr id="4"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smtClean="0">
                <a:latin typeface="HGP創英角ｺﾞｼｯｸUB" panose="020B0900000000000000" pitchFamily="50" charset="-128"/>
                <a:ea typeface="HGP創英角ｺﾞｼｯｸUB" panose="020B0900000000000000" pitchFamily="50" charset="-128"/>
              </a:rPr>
              <a:t>目次</a:t>
            </a:r>
            <a:endParaRPr lang="ja-JP" altLang="en-US" sz="3200" kern="0" dirty="0">
              <a:latin typeface="HGP創英角ｺﾞｼｯｸUB" panose="020B0900000000000000" pitchFamily="50" charset="-128"/>
              <a:ea typeface="HGP創英角ｺﾞｼｯｸUB" panose="020B0900000000000000" pitchFamily="50" charset="-128"/>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a:latin typeface="HGP創英角ｺﾞｼｯｸUB" panose="020B0900000000000000" pitchFamily="50" charset="-128"/>
                <a:ea typeface="HGP創英角ｺﾞｼｯｸUB" panose="020B0900000000000000" pitchFamily="50" charset="-128"/>
              </a:rPr>
              <a:t>はじめに</a:t>
            </a:r>
          </a:p>
        </p:txBody>
      </p:sp>
      <p:sp>
        <p:nvSpPr>
          <p:cNvPr id="3" name="テキスト ボックス 2"/>
          <p:cNvSpPr txBox="1"/>
          <p:nvPr/>
        </p:nvSpPr>
        <p:spPr>
          <a:xfrm>
            <a:off x="323528" y="1124744"/>
            <a:ext cx="8424936" cy="5262979"/>
          </a:xfrm>
          <a:prstGeom prst="rect">
            <a:avLst/>
          </a:prstGeom>
          <a:noFill/>
        </p:spPr>
        <p:txBody>
          <a:bodyPr wrap="square" rtlCol="0">
            <a:spAutoFit/>
          </a:bodyPr>
          <a:lstStyle/>
          <a:p>
            <a:pPr>
              <a:lnSpc>
                <a:spcPct val="150000"/>
              </a:lnSpc>
            </a:pPr>
            <a:r>
              <a:rPr kumimoji="1" lang="ja-JP" altLang="en-US" sz="2800" dirty="0" smtClean="0"/>
              <a:t>緊急事態で的確に判断し行動するために、</a:t>
            </a:r>
            <a:endParaRPr kumimoji="1" lang="en-US" altLang="ja-JP" sz="2800" dirty="0" smtClean="0"/>
          </a:p>
          <a:p>
            <a:pPr marL="800100" lvl="1" indent="-342900">
              <a:lnSpc>
                <a:spcPct val="150000"/>
              </a:lnSpc>
              <a:buFont typeface="Wingdings" panose="05000000000000000000" pitchFamily="2" charset="2"/>
              <a:buChar char="ü"/>
            </a:pPr>
            <a:r>
              <a:rPr lang="ja-JP" altLang="en-US" sz="2800" dirty="0">
                <a:solidFill>
                  <a:srgbClr val="FF0000"/>
                </a:solidFill>
              </a:rPr>
              <a:t>緊急</a:t>
            </a:r>
            <a:r>
              <a:rPr lang="ja-JP" altLang="en-US" sz="2800" dirty="0" smtClean="0">
                <a:solidFill>
                  <a:srgbClr val="FF0000"/>
                </a:solidFill>
              </a:rPr>
              <a:t>時に行うべき行動</a:t>
            </a:r>
            <a:endParaRPr lang="en-US" altLang="ja-JP" sz="2800" dirty="0" smtClean="0">
              <a:solidFill>
                <a:srgbClr val="FF0000"/>
              </a:solidFill>
            </a:endParaRPr>
          </a:p>
          <a:p>
            <a:pPr marL="800100" lvl="1" indent="-342900">
              <a:lnSpc>
                <a:spcPct val="150000"/>
              </a:lnSpc>
              <a:buFont typeface="Wingdings" panose="05000000000000000000" pitchFamily="2" charset="2"/>
              <a:buChar char="ü"/>
            </a:pPr>
            <a:r>
              <a:rPr kumimoji="1" lang="ja-JP" altLang="en-US" sz="2800" dirty="0" smtClean="0">
                <a:solidFill>
                  <a:srgbClr val="FF0000"/>
                </a:solidFill>
              </a:rPr>
              <a:t>緊急時に備えて平常時に行うべき行動</a:t>
            </a:r>
            <a:endParaRPr kumimoji="1" lang="en-US" altLang="ja-JP" sz="2800" dirty="0" smtClean="0">
              <a:solidFill>
                <a:srgbClr val="FF0000"/>
              </a:solidFill>
            </a:endParaRPr>
          </a:p>
          <a:p>
            <a:pPr>
              <a:lnSpc>
                <a:spcPct val="150000"/>
              </a:lnSpc>
            </a:pPr>
            <a:r>
              <a:rPr lang="ja-JP" altLang="en-US" sz="2800" dirty="0"/>
              <a:t>これら</a:t>
            </a:r>
            <a:r>
              <a:rPr lang="ja-JP" altLang="en-US" sz="2800" dirty="0" smtClean="0"/>
              <a:t>を整理し取り決めておく「事業継続計画（</a:t>
            </a:r>
            <a:r>
              <a:rPr lang="en-US" altLang="ja-JP" sz="2800" dirty="0" smtClean="0"/>
              <a:t>BCP</a:t>
            </a:r>
            <a:r>
              <a:rPr lang="ja-JP" altLang="en-US" sz="2800" dirty="0" smtClean="0"/>
              <a:t>）」の策定を行います。</a:t>
            </a:r>
            <a:endParaRPr lang="en-US" altLang="ja-JP" sz="2800" dirty="0" smtClean="0"/>
          </a:p>
          <a:p>
            <a:pPr>
              <a:lnSpc>
                <a:spcPct val="150000"/>
              </a:lnSpc>
            </a:pPr>
            <a:endParaRPr kumimoji="1" lang="en-US" altLang="ja-JP" sz="2800" dirty="0"/>
          </a:p>
          <a:p>
            <a:pPr>
              <a:lnSpc>
                <a:spcPct val="150000"/>
              </a:lnSpc>
            </a:pPr>
            <a:r>
              <a:rPr lang="ja-JP" altLang="en-US" sz="2800" dirty="0"/>
              <a:t>「事業継続計画（</a:t>
            </a:r>
            <a:r>
              <a:rPr lang="en-US" altLang="ja-JP" sz="2800" dirty="0"/>
              <a:t>BCP</a:t>
            </a:r>
            <a:r>
              <a:rPr lang="ja-JP" altLang="en-US" sz="2800" dirty="0"/>
              <a:t>）</a:t>
            </a:r>
            <a:r>
              <a:rPr lang="ja-JP" altLang="en-US" sz="2800" dirty="0" smtClean="0"/>
              <a:t>」の</a:t>
            </a:r>
            <a:r>
              <a:rPr kumimoji="1" lang="ja-JP" altLang="en-US" sz="2800" dirty="0" smtClean="0"/>
              <a:t>書式として、</a:t>
            </a:r>
            <a:endParaRPr lang="en-US" altLang="ja-JP" sz="2800" dirty="0"/>
          </a:p>
          <a:p>
            <a:pPr>
              <a:lnSpc>
                <a:spcPct val="150000"/>
              </a:lnSpc>
            </a:pPr>
            <a:r>
              <a:rPr kumimoji="1" lang="ja-JP" altLang="en-US" sz="2800" dirty="0" smtClean="0"/>
              <a:t>「経済産業省　中小企業庁」</a:t>
            </a:r>
            <a:r>
              <a:rPr lang="ja-JP" altLang="en-US" sz="2800" dirty="0" smtClean="0"/>
              <a:t>公開のものを利用します。</a:t>
            </a:r>
            <a:endParaRPr kumimoji="1" lang="en-US" altLang="ja-JP" sz="2800" dirty="0" smtClean="0"/>
          </a:p>
        </p:txBody>
      </p:sp>
    </p:spTree>
    <p:extLst>
      <p:ext uri="{BB962C8B-B14F-4D97-AF65-F5344CB8AC3E}">
        <p14:creationId xmlns:p14="http://schemas.microsoft.com/office/powerpoint/2010/main" val="38664280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smtClean="0">
                <a:latin typeface="HGP創英角ｺﾞｼｯｸUB" panose="020B0900000000000000" pitchFamily="50" charset="-128"/>
                <a:ea typeface="HGP創英角ｺﾞｼｯｸUB" panose="020B0900000000000000" pitchFamily="50" charset="-128"/>
              </a:rPr>
              <a:t>１．</a:t>
            </a:r>
            <a:r>
              <a:rPr lang="en-US" altLang="ja-JP" sz="3200" kern="0" dirty="0" smtClean="0">
                <a:latin typeface="HGP創英角ｺﾞｼｯｸUB" panose="020B0900000000000000" pitchFamily="50" charset="-128"/>
                <a:ea typeface="HGP創英角ｺﾞｼｯｸUB" panose="020B0900000000000000" pitchFamily="50" charset="-128"/>
              </a:rPr>
              <a:t>BCP</a:t>
            </a:r>
            <a:r>
              <a:rPr lang="ja-JP" altLang="en-US" sz="3200" kern="0" dirty="0" smtClean="0">
                <a:latin typeface="HGP創英角ｺﾞｼｯｸUB" panose="020B0900000000000000" pitchFamily="50" charset="-128"/>
                <a:ea typeface="HGP創英角ｺﾞｼｯｸUB" panose="020B0900000000000000" pitchFamily="50" charset="-128"/>
              </a:rPr>
              <a:t>の基本方針</a:t>
            </a:r>
            <a:endParaRPr lang="ja-JP" altLang="en-US" sz="3200" kern="0" dirty="0">
              <a:latin typeface="HGP創英角ｺﾞｼｯｸUB" panose="020B0900000000000000" pitchFamily="50" charset="-128"/>
              <a:ea typeface="HGP創英角ｺﾞｼｯｸUB" panose="020B09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348106852"/>
              </p:ext>
            </p:extLst>
          </p:nvPr>
        </p:nvGraphicFramePr>
        <p:xfrm>
          <a:off x="467544" y="980728"/>
          <a:ext cx="8208912" cy="3372485"/>
        </p:xfrm>
        <a:graphic>
          <a:graphicData uri="http://schemas.openxmlformats.org/drawingml/2006/table">
            <a:tbl>
              <a:tblPr firstRow="1" firstCol="1" lastRow="1" lastCol="1" bandRow="1" bandCol="1">
                <a:tableStyleId>{5940675A-B579-460E-94D1-54222C63F5DA}</a:tableStyleId>
              </a:tblPr>
              <a:tblGrid>
                <a:gridCol w="1224136"/>
                <a:gridCol w="6984776"/>
              </a:tblGrid>
              <a:tr h="343535">
                <a:tc>
                  <a:txBody>
                    <a:bodyPr/>
                    <a:lstStyle/>
                    <a:p>
                      <a:pPr marL="0" indent="0" algn="ctr">
                        <a:spcBef>
                          <a:spcPts val="405"/>
                        </a:spcBef>
                        <a:spcAft>
                          <a:spcPts val="0"/>
                        </a:spcAft>
                      </a:pPr>
                      <a:r>
                        <a:rPr lang="ja-JP" sz="1800" kern="100" dirty="0">
                          <a:effectLst/>
                        </a:rPr>
                        <a:t>チェック</a:t>
                      </a:r>
                      <a:endParaRPr lang="ja-JP" sz="1800" kern="100" dirty="0">
                        <a:effectLst/>
                        <a:latin typeface="Tahoma"/>
                        <a:ea typeface="HGｺﾞｼｯｸM"/>
                        <a:cs typeface="Times New Roman"/>
                      </a:endParaRPr>
                    </a:p>
                  </a:txBody>
                  <a:tcPr marL="36195" marR="17780" marT="0" marB="0" anchor="ctr">
                    <a:noFill/>
                  </a:tcPr>
                </a:tc>
                <a:tc>
                  <a:txBody>
                    <a:bodyPr/>
                    <a:lstStyle/>
                    <a:p>
                      <a:pPr marL="185738" indent="-3175" algn="l">
                        <a:spcBef>
                          <a:spcPts val="405"/>
                        </a:spcBef>
                        <a:spcAft>
                          <a:spcPts val="0"/>
                        </a:spcAft>
                      </a:pPr>
                      <a:r>
                        <a:rPr lang="ja-JP" sz="1800" kern="100" dirty="0">
                          <a:effectLst/>
                        </a:rPr>
                        <a:t>基本方針</a:t>
                      </a:r>
                      <a:endParaRPr lang="ja-JP" sz="1800" kern="100" dirty="0">
                        <a:effectLst/>
                        <a:latin typeface="Tahoma"/>
                        <a:ea typeface="HGｺﾞｼｯｸM"/>
                        <a:cs typeface="Times New Roman"/>
                      </a:endParaRPr>
                    </a:p>
                  </a:txBody>
                  <a:tcPr marL="36195" marR="17780" marT="0" marB="0" anchor="ctr">
                    <a:noFill/>
                  </a:tcPr>
                </a:tc>
              </a:tr>
              <a:tr h="504825">
                <a:tc>
                  <a:txBody>
                    <a:bodyPr/>
                    <a:lstStyle/>
                    <a:p>
                      <a:pPr marL="0" indent="0" algn="ctr">
                        <a:spcBef>
                          <a:spcPts val="405"/>
                        </a:spcBef>
                        <a:spcAft>
                          <a:spcPts val="405"/>
                        </a:spcAft>
                      </a:pPr>
                      <a:r>
                        <a:rPr kumimoji="1" lang="ja-JP" sz="1800" kern="100" dirty="0">
                          <a:solidFill>
                            <a:schemeClr val="tx1"/>
                          </a:solidFill>
                          <a:effectLst/>
                          <a:latin typeface="+mn-lt"/>
                          <a:ea typeface="+mn-ea"/>
                          <a:cs typeface="+mn-cs"/>
                        </a:rPr>
                        <a:t>□</a:t>
                      </a:r>
                    </a:p>
                  </a:txBody>
                  <a:tcPr marL="36195" marR="17780" marT="0" marB="0" anchor="ctr"/>
                </a:tc>
                <a:tc>
                  <a:txBody>
                    <a:bodyPr/>
                    <a:lstStyle/>
                    <a:p>
                      <a:pPr marL="182563" indent="0" algn="l">
                        <a:spcBef>
                          <a:spcPts val="405"/>
                        </a:spcBef>
                        <a:spcAft>
                          <a:spcPts val="405"/>
                        </a:spcAft>
                      </a:pPr>
                      <a:r>
                        <a:rPr kumimoji="1" lang="ja-JP" altLang="ja-JP" sz="1800" kern="1200" dirty="0" smtClean="0">
                          <a:solidFill>
                            <a:schemeClr val="tx1"/>
                          </a:solidFill>
                          <a:effectLst/>
                          <a:latin typeface="+mn-lt"/>
                          <a:ea typeface="+mn-ea"/>
                          <a:cs typeface="+mn-cs"/>
                        </a:rPr>
                        <a:t>人命（従業員・顧客）の安全を守る</a:t>
                      </a:r>
                      <a:endParaRPr lang="ja-JP" sz="1200" kern="100" dirty="0">
                        <a:effectLst/>
                        <a:latin typeface="Tahoma"/>
                        <a:ea typeface="HGｺﾞｼｯｸM"/>
                        <a:cs typeface="Times New Roman"/>
                      </a:endParaRPr>
                    </a:p>
                  </a:txBody>
                  <a:tcPr marL="36195" marR="17780" marT="0" marB="0" anchor="ctr"/>
                </a:tc>
              </a:tr>
              <a:tr h="504825">
                <a:tc>
                  <a:txBody>
                    <a:bodyPr/>
                    <a:lstStyle/>
                    <a:p>
                      <a:pPr marL="0" marR="0" indent="0" algn="ctr" defTabSz="914400" rtl="0" eaLnBrk="1" fontAlgn="auto" latinLnBrk="0" hangingPunct="1">
                        <a:lnSpc>
                          <a:spcPct val="100000"/>
                        </a:lnSpc>
                        <a:spcBef>
                          <a:spcPts val="405"/>
                        </a:spcBef>
                        <a:spcAft>
                          <a:spcPts val="405"/>
                        </a:spcAft>
                        <a:buClrTx/>
                        <a:buSzTx/>
                        <a:buFontTx/>
                        <a:buNone/>
                        <a:tabLst/>
                        <a:defRPr/>
                      </a:pPr>
                      <a:r>
                        <a:rPr kumimoji="1" lang="ja-JP" altLang="ja-JP" sz="1800" kern="100" dirty="0" smtClean="0">
                          <a:solidFill>
                            <a:schemeClr val="tx1"/>
                          </a:solidFill>
                          <a:effectLst/>
                          <a:latin typeface="+mn-lt"/>
                          <a:ea typeface="+mn-ea"/>
                          <a:cs typeface="+mn-cs"/>
                        </a:rPr>
                        <a:t>□</a:t>
                      </a:r>
                      <a:endParaRPr kumimoji="1" lang="ja-JP" sz="1800" kern="100" dirty="0">
                        <a:solidFill>
                          <a:schemeClr val="tx1"/>
                        </a:solidFill>
                        <a:effectLst/>
                        <a:latin typeface="+mn-lt"/>
                        <a:ea typeface="+mn-ea"/>
                        <a:cs typeface="+mn-cs"/>
                      </a:endParaRPr>
                    </a:p>
                  </a:txBody>
                  <a:tcPr marL="36195" marR="17780" marT="0" marB="0" anchor="ctr"/>
                </a:tc>
                <a:tc>
                  <a:txBody>
                    <a:bodyPr/>
                    <a:lstStyle/>
                    <a:p>
                      <a:pPr marL="185738" indent="-3175" algn="l">
                        <a:spcBef>
                          <a:spcPts val="405"/>
                        </a:spcBef>
                        <a:spcAft>
                          <a:spcPts val="405"/>
                        </a:spcAft>
                      </a:pPr>
                      <a:r>
                        <a:rPr kumimoji="1" lang="ja-JP" altLang="ja-JP" sz="1800" kern="1200" dirty="0" smtClean="0">
                          <a:solidFill>
                            <a:schemeClr val="tx1"/>
                          </a:solidFill>
                          <a:effectLst/>
                          <a:latin typeface="+mn-lt"/>
                          <a:ea typeface="+mn-ea"/>
                          <a:cs typeface="+mn-cs"/>
                        </a:rPr>
                        <a:t>自社の経営を維持する</a:t>
                      </a:r>
                      <a:endParaRPr lang="ja-JP" sz="1200" kern="100" dirty="0">
                        <a:effectLst/>
                        <a:latin typeface="Tahoma"/>
                        <a:ea typeface="HGｺﾞｼｯｸM"/>
                        <a:cs typeface="Times New Roman"/>
                      </a:endParaRPr>
                    </a:p>
                  </a:txBody>
                  <a:tcPr marL="36195" marR="17780" marT="0" marB="0" anchor="ctr"/>
                </a:tc>
              </a:tr>
              <a:tr h="504825">
                <a:tc>
                  <a:txBody>
                    <a:bodyPr/>
                    <a:lstStyle/>
                    <a:p>
                      <a:pPr marL="0" marR="0" indent="0" algn="ctr" defTabSz="914400" rtl="0" eaLnBrk="1" fontAlgn="auto" latinLnBrk="0" hangingPunct="1">
                        <a:lnSpc>
                          <a:spcPct val="100000"/>
                        </a:lnSpc>
                        <a:spcBef>
                          <a:spcPts val="405"/>
                        </a:spcBef>
                        <a:spcAft>
                          <a:spcPts val="405"/>
                        </a:spcAft>
                        <a:buClrTx/>
                        <a:buSzTx/>
                        <a:buFontTx/>
                        <a:buNone/>
                        <a:tabLst/>
                        <a:defRPr/>
                      </a:pPr>
                      <a:r>
                        <a:rPr kumimoji="1" lang="ja-JP" altLang="ja-JP" sz="1800" kern="100" dirty="0" smtClean="0">
                          <a:solidFill>
                            <a:schemeClr val="tx1"/>
                          </a:solidFill>
                          <a:effectLst/>
                          <a:latin typeface="+mn-lt"/>
                          <a:ea typeface="+mn-ea"/>
                          <a:cs typeface="+mn-cs"/>
                        </a:rPr>
                        <a:t>□</a:t>
                      </a:r>
                      <a:endParaRPr kumimoji="1" lang="ja-JP" sz="1800" kern="100" dirty="0">
                        <a:solidFill>
                          <a:schemeClr val="tx1"/>
                        </a:solidFill>
                        <a:effectLst/>
                        <a:latin typeface="+mn-lt"/>
                        <a:ea typeface="+mn-ea"/>
                        <a:cs typeface="+mn-cs"/>
                      </a:endParaRPr>
                    </a:p>
                  </a:txBody>
                  <a:tcPr marL="36195" marR="17780" marT="0" marB="0" anchor="ctr"/>
                </a:tc>
                <a:tc>
                  <a:txBody>
                    <a:bodyPr/>
                    <a:lstStyle/>
                    <a:p>
                      <a:pPr marL="185738" indent="-3175" algn="l">
                        <a:spcBef>
                          <a:spcPts val="405"/>
                        </a:spcBef>
                        <a:spcAft>
                          <a:spcPts val="405"/>
                        </a:spcAft>
                      </a:pPr>
                      <a:r>
                        <a:rPr kumimoji="1" lang="ja-JP" altLang="ja-JP" sz="1800" kern="1200" dirty="0" smtClean="0">
                          <a:solidFill>
                            <a:schemeClr val="tx1"/>
                          </a:solidFill>
                          <a:effectLst/>
                          <a:latin typeface="+mn-lt"/>
                          <a:ea typeface="+mn-ea"/>
                          <a:cs typeface="+mn-cs"/>
                        </a:rPr>
                        <a:t>顧客からの信用を守る</a:t>
                      </a:r>
                      <a:endParaRPr lang="ja-JP" sz="1200" kern="100" dirty="0">
                        <a:effectLst/>
                        <a:latin typeface="Tahoma"/>
                        <a:ea typeface="HGｺﾞｼｯｸM"/>
                        <a:cs typeface="Times New Roman"/>
                      </a:endParaRPr>
                    </a:p>
                  </a:txBody>
                  <a:tcPr marL="36195" marR="17780" marT="0" marB="0" anchor="ctr"/>
                </a:tc>
              </a:tr>
              <a:tr h="504825">
                <a:tc>
                  <a:txBody>
                    <a:bodyPr/>
                    <a:lstStyle/>
                    <a:p>
                      <a:pPr marL="0" marR="0" indent="0" algn="ctr" defTabSz="914400" rtl="0" eaLnBrk="1" fontAlgn="auto" latinLnBrk="0" hangingPunct="1">
                        <a:lnSpc>
                          <a:spcPct val="100000"/>
                        </a:lnSpc>
                        <a:spcBef>
                          <a:spcPts val="405"/>
                        </a:spcBef>
                        <a:spcAft>
                          <a:spcPts val="405"/>
                        </a:spcAft>
                        <a:buClrTx/>
                        <a:buSzTx/>
                        <a:buFontTx/>
                        <a:buNone/>
                        <a:tabLst/>
                        <a:defRPr/>
                      </a:pPr>
                      <a:r>
                        <a:rPr kumimoji="1" lang="ja-JP" altLang="ja-JP" sz="1800" kern="100" dirty="0" smtClean="0">
                          <a:solidFill>
                            <a:schemeClr val="tx1"/>
                          </a:solidFill>
                          <a:effectLst/>
                          <a:latin typeface="+mn-lt"/>
                          <a:ea typeface="+mn-ea"/>
                          <a:cs typeface="+mn-cs"/>
                        </a:rPr>
                        <a:t>□</a:t>
                      </a:r>
                      <a:endParaRPr kumimoji="1" lang="ja-JP" sz="1800" kern="100" dirty="0">
                        <a:solidFill>
                          <a:schemeClr val="tx1"/>
                        </a:solidFill>
                        <a:effectLst/>
                        <a:latin typeface="+mn-lt"/>
                        <a:ea typeface="+mn-ea"/>
                        <a:cs typeface="+mn-cs"/>
                      </a:endParaRPr>
                    </a:p>
                  </a:txBody>
                  <a:tcPr marL="36195" marR="17780" marT="0" marB="0" anchor="ctr"/>
                </a:tc>
                <a:tc>
                  <a:txBody>
                    <a:bodyPr/>
                    <a:lstStyle/>
                    <a:p>
                      <a:pPr marL="185738" indent="-3175" algn="l">
                        <a:spcBef>
                          <a:spcPts val="405"/>
                        </a:spcBef>
                        <a:spcAft>
                          <a:spcPts val="405"/>
                        </a:spcAft>
                      </a:pPr>
                      <a:r>
                        <a:rPr kumimoji="1" lang="ja-JP" altLang="ja-JP" sz="1800" kern="1200" dirty="0" smtClean="0">
                          <a:solidFill>
                            <a:schemeClr val="tx1"/>
                          </a:solidFill>
                          <a:effectLst/>
                          <a:latin typeface="+mn-lt"/>
                          <a:ea typeface="+mn-ea"/>
                          <a:cs typeface="+mn-cs"/>
                        </a:rPr>
                        <a:t>供給責任を果たし、従業員の雇用を守る</a:t>
                      </a:r>
                      <a:endParaRPr lang="ja-JP" sz="1200" kern="100" dirty="0">
                        <a:effectLst/>
                        <a:latin typeface="Tahoma"/>
                        <a:ea typeface="HGｺﾞｼｯｸM"/>
                        <a:cs typeface="Times New Roman"/>
                      </a:endParaRPr>
                    </a:p>
                  </a:txBody>
                  <a:tcPr marL="36195" marR="17780" marT="0" marB="0" anchor="ctr"/>
                </a:tc>
              </a:tr>
              <a:tr h="504825">
                <a:tc>
                  <a:txBody>
                    <a:bodyPr/>
                    <a:lstStyle/>
                    <a:p>
                      <a:pPr marL="0" marR="0" indent="0" algn="ctr" defTabSz="914400" rtl="0" eaLnBrk="1" fontAlgn="auto" latinLnBrk="0" hangingPunct="1">
                        <a:lnSpc>
                          <a:spcPct val="100000"/>
                        </a:lnSpc>
                        <a:spcBef>
                          <a:spcPts val="405"/>
                        </a:spcBef>
                        <a:spcAft>
                          <a:spcPts val="405"/>
                        </a:spcAft>
                        <a:buClrTx/>
                        <a:buSzTx/>
                        <a:buFontTx/>
                        <a:buNone/>
                        <a:tabLst/>
                        <a:defRPr/>
                      </a:pPr>
                      <a:r>
                        <a:rPr kumimoji="1" lang="ja-JP" altLang="ja-JP" sz="1800" kern="100" dirty="0" smtClean="0">
                          <a:solidFill>
                            <a:schemeClr val="tx1"/>
                          </a:solidFill>
                          <a:effectLst/>
                          <a:latin typeface="+mn-lt"/>
                          <a:ea typeface="+mn-ea"/>
                          <a:cs typeface="+mn-cs"/>
                        </a:rPr>
                        <a:t>□</a:t>
                      </a:r>
                      <a:endParaRPr kumimoji="1" lang="ja-JP" sz="1800" kern="100" dirty="0">
                        <a:solidFill>
                          <a:schemeClr val="tx1"/>
                        </a:solidFill>
                        <a:effectLst/>
                        <a:latin typeface="+mn-lt"/>
                        <a:ea typeface="+mn-ea"/>
                        <a:cs typeface="+mn-cs"/>
                      </a:endParaRPr>
                    </a:p>
                  </a:txBody>
                  <a:tcPr marL="36195" marR="17780" marT="0" marB="0" anchor="ctr"/>
                </a:tc>
                <a:tc>
                  <a:txBody>
                    <a:bodyPr/>
                    <a:lstStyle/>
                    <a:p>
                      <a:pPr marL="185738" indent="-3175" algn="l">
                        <a:spcBef>
                          <a:spcPts val="405"/>
                        </a:spcBef>
                        <a:spcAft>
                          <a:spcPts val="405"/>
                        </a:spcAft>
                      </a:pPr>
                      <a:r>
                        <a:rPr kumimoji="1" lang="ja-JP" altLang="ja-JP" sz="1800" kern="1200" dirty="0" smtClean="0">
                          <a:solidFill>
                            <a:schemeClr val="tx1"/>
                          </a:solidFill>
                          <a:effectLst/>
                          <a:latin typeface="+mn-lt"/>
                          <a:ea typeface="+mn-ea"/>
                          <a:cs typeface="+mn-cs"/>
                        </a:rPr>
                        <a:t>地域経済の活力を守る</a:t>
                      </a:r>
                      <a:endParaRPr lang="ja-JP" sz="1200" kern="100" dirty="0">
                        <a:effectLst/>
                        <a:latin typeface="Tahoma"/>
                        <a:ea typeface="HGｺﾞｼｯｸM"/>
                        <a:cs typeface="Times New Roman"/>
                      </a:endParaRPr>
                    </a:p>
                  </a:txBody>
                  <a:tcPr marL="36195" marR="17780" marT="0" marB="0" anchor="ctr"/>
                </a:tc>
              </a:tr>
              <a:tr h="504825">
                <a:tc>
                  <a:txBody>
                    <a:bodyPr/>
                    <a:lstStyle/>
                    <a:p>
                      <a:pPr marL="0" marR="0" indent="0" algn="ctr" defTabSz="914400" rtl="0" eaLnBrk="1" fontAlgn="auto" latinLnBrk="0" hangingPunct="1">
                        <a:lnSpc>
                          <a:spcPct val="100000"/>
                        </a:lnSpc>
                        <a:spcBef>
                          <a:spcPts val="405"/>
                        </a:spcBef>
                        <a:spcAft>
                          <a:spcPts val="405"/>
                        </a:spcAft>
                        <a:buClrTx/>
                        <a:buSzTx/>
                        <a:buFontTx/>
                        <a:buNone/>
                        <a:tabLst/>
                        <a:defRPr/>
                      </a:pPr>
                      <a:r>
                        <a:rPr kumimoji="1" lang="ja-JP" altLang="ja-JP" sz="1800" kern="100" dirty="0" smtClean="0">
                          <a:solidFill>
                            <a:schemeClr val="tx1"/>
                          </a:solidFill>
                          <a:effectLst/>
                          <a:latin typeface="+mn-lt"/>
                          <a:ea typeface="+mn-ea"/>
                          <a:cs typeface="+mn-cs"/>
                        </a:rPr>
                        <a:t>□</a:t>
                      </a:r>
                    </a:p>
                  </a:txBody>
                  <a:tcPr marL="36195" marR="17780" marT="0" marB="0" anchor="ctr"/>
                </a:tc>
                <a:tc>
                  <a:txBody>
                    <a:bodyPr/>
                    <a:lstStyle/>
                    <a:p>
                      <a:pPr marL="306070" indent="151130" algn="l">
                        <a:spcBef>
                          <a:spcPts val="405"/>
                        </a:spcBef>
                        <a:spcAft>
                          <a:spcPts val="405"/>
                        </a:spcAft>
                      </a:pPr>
                      <a:endParaRPr lang="ja-JP" sz="1200" kern="100" dirty="0">
                        <a:effectLst/>
                        <a:latin typeface="Tahoma"/>
                        <a:ea typeface="HGｺﾞｼｯｸM"/>
                        <a:cs typeface="Times New Roman"/>
                      </a:endParaRPr>
                    </a:p>
                  </a:txBody>
                  <a:tcPr marL="36195" marR="17780" marT="0" marB="0" anchor="ct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363408785"/>
              </p:ext>
            </p:extLst>
          </p:nvPr>
        </p:nvGraphicFramePr>
        <p:xfrm>
          <a:off x="467544" y="4653136"/>
          <a:ext cx="8208912" cy="1752600"/>
        </p:xfrm>
        <a:graphic>
          <a:graphicData uri="http://schemas.openxmlformats.org/drawingml/2006/table">
            <a:tbl>
              <a:tblPr firstRow="1" bandRow="1">
                <a:tableStyleId>{5940675A-B579-460E-94D1-54222C63F5DA}</a:tableStyleId>
              </a:tblPr>
              <a:tblGrid>
                <a:gridCol w="1224136"/>
                <a:gridCol w="6984776"/>
              </a:tblGrid>
              <a:tr h="370840">
                <a:tc>
                  <a:txBody>
                    <a:bodyPr/>
                    <a:lstStyle/>
                    <a:p>
                      <a:r>
                        <a:rPr kumimoji="1" lang="ja-JP" altLang="en-US" dirty="0" smtClean="0"/>
                        <a:t>重要商品</a:t>
                      </a:r>
                      <a:endParaRPr kumimoji="1" lang="ja-JP" altLang="en-US" dirty="0"/>
                    </a:p>
                  </a:txBody>
                  <a:tcPr>
                    <a:noFill/>
                  </a:tcPr>
                </a:tc>
                <a:tc>
                  <a:txBody>
                    <a:bodyPr/>
                    <a:lstStyle/>
                    <a:p>
                      <a:r>
                        <a:rPr kumimoji="1" lang="ja-JP" altLang="en-US" dirty="0" smtClean="0"/>
                        <a:t>緊急時においても、自社で優先的に継続もしくは復旧させる商品・サービス（以下、重要商品という）は、以下のとおりである。</a:t>
                      </a:r>
                      <a:endParaRPr kumimoji="1" lang="ja-JP" altLang="en-US" dirty="0"/>
                    </a:p>
                  </a:txBody>
                  <a:tcPr>
                    <a:noFill/>
                  </a:tcPr>
                </a:tc>
              </a:tr>
              <a:tr h="370840">
                <a:tc>
                  <a:txBody>
                    <a:bodyPr/>
                    <a:lstStyle/>
                    <a:p>
                      <a:pPr algn="ctr"/>
                      <a:r>
                        <a:rPr kumimoji="1" lang="ja-JP" altLang="en-US" dirty="0" smtClean="0"/>
                        <a:t>優先度１</a:t>
                      </a:r>
                      <a:endParaRPr kumimoji="1" lang="ja-JP" altLang="en-US" dirty="0"/>
                    </a:p>
                  </a:txBody>
                  <a:tcPr/>
                </a:tc>
                <a:tc>
                  <a:txBody>
                    <a:bodyPr/>
                    <a:lstStyle/>
                    <a:p>
                      <a:endParaRPr kumimoji="1" lang="ja-JP" altLang="en-US" dirty="0"/>
                    </a:p>
                  </a:txBody>
                  <a:tcPr/>
                </a:tc>
              </a:tr>
              <a:tr h="370840">
                <a:tc>
                  <a:txBody>
                    <a:bodyPr/>
                    <a:lstStyle/>
                    <a:p>
                      <a:pPr algn="ctr"/>
                      <a:r>
                        <a:rPr kumimoji="1" lang="ja-JP" altLang="en-US" dirty="0" smtClean="0"/>
                        <a:t>優先度２</a:t>
                      </a:r>
                      <a:endParaRPr kumimoji="1" lang="ja-JP" altLang="en-US" dirty="0"/>
                    </a:p>
                  </a:txBody>
                  <a:tcPr/>
                </a:tc>
                <a:tc>
                  <a:txBody>
                    <a:bodyPr/>
                    <a:lstStyle/>
                    <a:p>
                      <a:endParaRPr kumimoji="1" lang="ja-JP" altLang="en-US" dirty="0"/>
                    </a:p>
                  </a:txBody>
                  <a:tcPr/>
                </a:tc>
              </a:tr>
              <a:tr h="370840">
                <a:tc>
                  <a:txBody>
                    <a:bodyPr/>
                    <a:lstStyle/>
                    <a:p>
                      <a:pPr algn="ctr"/>
                      <a:r>
                        <a:rPr kumimoji="1" lang="ja-JP" altLang="en-US" dirty="0" smtClean="0"/>
                        <a:t>優先度３</a:t>
                      </a:r>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38771896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a:latin typeface="HGP創英角ｺﾞｼｯｸUB" panose="020B0900000000000000" pitchFamily="50" charset="-128"/>
                <a:ea typeface="HGP創英角ｺﾞｼｯｸUB" panose="020B0900000000000000" pitchFamily="50" charset="-128"/>
              </a:rPr>
              <a:t>２</a:t>
            </a:r>
            <a:r>
              <a:rPr lang="ja-JP" altLang="en-US" sz="3200" kern="0" dirty="0" smtClean="0">
                <a:latin typeface="HGP創英角ｺﾞｼｯｸUB" panose="020B0900000000000000" pitchFamily="50" charset="-128"/>
                <a:ea typeface="HGP創英角ｺﾞｼｯｸUB" panose="020B0900000000000000" pitchFamily="50" charset="-128"/>
              </a:rPr>
              <a:t>．被害想定</a:t>
            </a:r>
            <a:endParaRPr lang="ja-JP" altLang="en-US" sz="3200" kern="0" dirty="0">
              <a:latin typeface="HGP創英角ｺﾞｼｯｸUB" panose="020B0900000000000000" pitchFamily="50" charset="-128"/>
              <a:ea typeface="HGP創英角ｺﾞｼｯｸUB" panose="020B0900000000000000" pitchFamily="50" charset="-128"/>
            </a:endParaRPr>
          </a:p>
        </p:txBody>
      </p:sp>
      <p:sp>
        <p:nvSpPr>
          <p:cNvPr id="3" name="テキスト ボックス 2"/>
          <p:cNvSpPr txBox="1"/>
          <p:nvPr/>
        </p:nvSpPr>
        <p:spPr>
          <a:xfrm>
            <a:off x="755576" y="870973"/>
            <a:ext cx="7632848" cy="5078313"/>
          </a:xfrm>
          <a:prstGeom prst="rect">
            <a:avLst/>
          </a:prstGeom>
          <a:noFill/>
        </p:spPr>
        <p:txBody>
          <a:bodyPr wrap="square" rtlCol="0" anchor="ctr">
            <a:spAutoFit/>
          </a:bodyPr>
          <a:lstStyle/>
          <a:p>
            <a:pPr marL="342900" indent="-342900" algn="ctr">
              <a:lnSpc>
                <a:spcPct val="300000"/>
              </a:lnSpc>
              <a:buFont typeface="Wingdings" panose="05000000000000000000" pitchFamily="2" charset="2"/>
              <a:buChar char="ü"/>
            </a:pPr>
            <a:r>
              <a:rPr kumimoji="1" lang="ja-JP" altLang="en-US" sz="5400" dirty="0" smtClean="0"/>
              <a:t> </a:t>
            </a:r>
            <a:r>
              <a:rPr kumimoji="1" lang="ja-JP" altLang="en-US" sz="4000" dirty="0" smtClean="0"/>
              <a:t>配布資料</a:t>
            </a:r>
            <a:r>
              <a:rPr kumimoji="1" lang="ja-JP" altLang="en-US" sz="5400" dirty="0" smtClean="0"/>
              <a:t>「様式２」</a:t>
            </a:r>
            <a:r>
              <a:rPr kumimoji="1" lang="ja-JP" altLang="en-US" sz="4000" dirty="0" smtClean="0"/>
              <a:t>参照</a:t>
            </a:r>
            <a:endParaRPr kumimoji="1" lang="en-US" altLang="ja-JP" sz="4000" dirty="0" smtClean="0"/>
          </a:p>
          <a:p>
            <a:pPr marL="342900" indent="-342900" algn="ctr">
              <a:lnSpc>
                <a:spcPct val="300000"/>
              </a:lnSpc>
              <a:buFont typeface="Wingdings" panose="05000000000000000000" pitchFamily="2" charset="2"/>
              <a:buChar char="ü"/>
            </a:pPr>
            <a:r>
              <a:rPr lang="ja-JP" altLang="en-US" sz="5400" dirty="0" smtClean="0"/>
              <a:t> </a:t>
            </a:r>
            <a:r>
              <a:rPr lang="ja-JP" altLang="en-US" sz="4000" dirty="0" smtClean="0"/>
              <a:t>配布資料</a:t>
            </a:r>
            <a:r>
              <a:rPr lang="ja-JP" altLang="en-US" sz="5400" dirty="0" smtClean="0"/>
              <a:t>「参考１」</a:t>
            </a:r>
            <a:r>
              <a:rPr lang="ja-JP" altLang="en-US" sz="4000" dirty="0" smtClean="0"/>
              <a:t>参照</a:t>
            </a:r>
            <a:endParaRPr kumimoji="1" lang="ja-JP" altLang="en-US" sz="4000" dirty="0"/>
          </a:p>
        </p:txBody>
      </p:sp>
      <p:sp>
        <p:nvSpPr>
          <p:cNvPr id="4" name="AutoShape 2303"/>
          <p:cNvSpPr>
            <a:spLocks noChangeArrowheads="1"/>
          </p:cNvSpPr>
          <p:nvPr/>
        </p:nvSpPr>
        <p:spPr bwMode="auto">
          <a:xfrm>
            <a:off x="755576" y="1484784"/>
            <a:ext cx="7632848" cy="428486"/>
          </a:xfrm>
          <a:prstGeom prst="roundRect">
            <a:avLst>
              <a:gd name="adj" fmla="val 16667"/>
            </a:avLst>
          </a:prstGeom>
          <a:solidFill>
            <a:srgbClr val="5D5D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ctr" anchorCtr="0" upright="1">
            <a:spAutoFit/>
          </a:bodyPr>
          <a:lstStyle/>
          <a:p>
            <a:pPr>
              <a:spcAft>
                <a:spcPts val="0"/>
              </a:spcAft>
            </a:pPr>
            <a:r>
              <a:rPr lang="ja-JP" altLang="en-US" kern="100" dirty="0" smtClean="0">
                <a:solidFill>
                  <a:schemeClr val="bg1"/>
                </a:solidFill>
                <a:effectLst/>
                <a:latin typeface="ＭＳ ゴシック"/>
                <a:cs typeface="Times New Roman"/>
              </a:rPr>
              <a:t>大規模地震（震度５弱以上）</a:t>
            </a:r>
            <a:endParaRPr lang="ja-JP" kern="100" dirty="0">
              <a:solidFill>
                <a:schemeClr val="bg1"/>
              </a:solidFill>
              <a:effectLst/>
              <a:latin typeface="ＭＳ ゴシック"/>
              <a:cs typeface="Times New Roman"/>
            </a:endParaRPr>
          </a:p>
        </p:txBody>
      </p:sp>
      <p:sp>
        <p:nvSpPr>
          <p:cNvPr id="5" name="AutoShape 2303"/>
          <p:cNvSpPr>
            <a:spLocks noChangeArrowheads="1"/>
          </p:cNvSpPr>
          <p:nvPr/>
        </p:nvSpPr>
        <p:spPr bwMode="auto">
          <a:xfrm>
            <a:off x="755576" y="4008626"/>
            <a:ext cx="7632848" cy="428486"/>
          </a:xfrm>
          <a:prstGeom prst="roundRect">
            <a:avLst>
              <a:gd name="adj" fmla="val 16667"/>
            </a:avLst>
          </a:prstGeom>
          <a:solidFill>
            <a:srgbClr val="5D5D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ctr" anchorCtr="0" upright="1">
            <a:spAutoFit/>
          </a:bodyPr>
          <a:lstStyle/>
          <a:p>
            <a:pPr>
              <a:spcAft>
                <a:spcPts val="0"/>
              </a:spcAft>
            </a:pPr>
            <a:r>
              <a:rPr lang="ja-JP" altLang="en-US" kern="100" dirty="0" smtClean="0">
                <a:solidFill>
                  <a:schemeClr val="bg1"/>
                </a:solidFill>
                <a:effectLst/>
                <a:latin typeface="ＭＳ ゴシック"/>
                <a:cs typeface="Times New Roman"/>
              </a:rPr>
              <a:t>新型インフルエンザ（強毒性）</a:t>
            </a:r>
            <a:endParaRPr lang="ja-JP" kern="100" dirty="0">
              <a:solidFill>
                <a:schemeClr val="bg1"/>
              </a:solidFill>
              <a:effectLst/>
              <a:latin typeface="ＭＳ ゴシック"/>
              <a:cs typeface="Times New Roman"/>
            </a:endParaRPr>
          </a:p>
        </p:txBody>
      </p:sp>
    </p:spTree>
    <p:extLst>
      <p:ext uri="{BB962C8B-B14F-4D97-AF65-F5344CB8AC3E}">
        <p14:creationId xmlns:p14="http://schemas.microsoft.com/office/powerpoint/2010/main" val="36814012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a:latin typeface="HGP創英角ｺﾞｼｯｸUB" panose="020B0900000000000000" pitchFamily="50" charset="-128"/>
                <a:ea typeface="HGP創英角ｺﾞｼｯｸUB" panose="020B0900000000000000" pitchFamily="50" charset="-128"/>
              </a:rPr>
              <a:t>３．重要商品提供のための対策</a:t>
            </a:r>
          </a:p>
        </p:txBody>
      </p:sp>
      <p:sp>
        <p:nvSpPr>
          <p:cNvPr id="3" name="AutoShape 2303"/>
          <p:cNvSpPr>
            <a:spLocks noChangeArrowheads="1"/>
          </p:cNvSpPr>
          <p:nvPr/>
        </p:nvSpPr>
        <p:spPr bwMode="auto">
          <a:xfrm>
            <a:off x="323528" y="980728"/>
            <a:ext cx="8280920" cy="428486"/>
          </a:xfrm>
          <a:prstGeom prst="roundRect">
            <a:avLst>
              <a:gd name="adj" fmla="val 16667"/>
            </a:avLst>
          </a:prstGeom>
          <a:solidFill>
            <a:srgbClr val="5D5D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ctr" anchorCtr="0" upright="1">
            <a:spAutoFit/>
          </a:bodyPr>
          <a:lstStyle/>
          <a:p>
            <a:pPr>
              <a:spcAft>
                <a:spcPts val="0"/>
              </a:spcAft>
            </a:pPr>
            <a:r>
              <a:rPr lang="ja-JP" kern="100" dirty="0">
                <a:solidFill>
                  <a:srgbClr val="FFFFFF"/>
                </a:solidFill>
                <a:effectLst/>
                <a:latin typeface="ＭＳ ゴシック"/>
                <a:ea typeface="HGPｺﾞｼｯｸE"/>
                <a:cs typeface="Times New Roman"/>
              </a:rPr>
              <a:t>経営資源（人）への事前対策</a:t>
            </a:r>
            <a:endParaRPr lang="ja-JP" kern="100" dirty="0">
              <a:effectLst/>
              <a:latin typeface="ＭＳ ゴシック"/>
              <a:cs typeface="Times New Roman"/>
            </a:endParaRPr>
          </a:p>
        </p:txBody>
      </p:sp>
      <p:graphicFrame>
        <p:nvGraphicFramePr>
          <p:cNvPr id="4" name="表 3"/>
          <p:cNvGraphicFramePr>
            <a:graphicFrameLocks noGrp="1"/>
          </p:cNvGraphicFramePr>
          <p:nvPr>
            <p:extLst>
              <p:ext uri="{D42A27DB-BD31-4B8C-83A1-F6EECF244321}">
                <p14:modId xmlns:p14="http://schemas.microsoft.com/office/powerpoint/2010/main" val="434900284"/>
              </p:ext>
            </p:extLst>
          </p:nvPr>
        </p:nvGraphicFramePr>
        <p:xfrm>
          <a:off x="323528" y="1628800"/>
          <a:ext cx="8280920" cy="4646984"/>
        </p:xfrm>
        <a:graphic>
          <a:graphicData uri="http://schemas.openxmlformats.org/drawingml/2006/table">
            <a:tbl>
              <a:tblPr firstRow="1" firstCol="1" lastRow="1" lastCol="1" bandRow="1" bandCol="1">
                <a:tableStyleId>{5940675A-B579-460E-94D1-54222C63F5DA}</a:tableStyleId>
              </a:tblPr>
              <a:tblGrid>
                <a:gridCol w="1872208"/>
                <a:gridCol w="722288"/>
                <a:gridCol w="573856"/>
                <a:gridCol w="3024336"/>
                <a:gridCol w="1044116"/>
                <a:gridCol w="1044116"/>
              </a:tblGrid>
              <a:tr h="288032">
                <a:tc rowSpan="2" gridSpan="2">
                  <a:txBody>
                    <a:bodyPr/>
                    <a:lstStyle/>
                    <a:p>
                      <a:pPr marL="3175" indent="-3175" algn="ctr">
                        <a:lnSpc>
                          <a:spcPts val="1200"/>
                        </a:lnSpc>
                        <a:spcBef>
                          <a:spcPts val="405"/>
                        </a:spcBef>
                        <a:spcAft>
                          <a:spcPts val="405"/>
                        </a:spcAft>
                      </a:pPr>
                      <a:r>
                        <a:rPr lang="ja-JP" sz="1100" kern="100" dirty="0">
                          <a:effectLst/>
                        </a:rPr>
                        <a:t>【ステップ</a:t>
                      </a:r>
                      <a:r>
                        <a:rPr lang="en-US" sz="1100" kern="100" dirty="0">
                          <a:effectLst/>
                        </a:rPr>
                        <a:t>1</a:t>
                      </a:r>
                      <a:r>
                        <a:rPr lang="ja-JP" sz="1100" kern="100" dirty="0">
                          <a:effectLst/>
                        </a:rPr>
                        <a:t>】事前対策の実施状況の</a:t>
                      </a:r>
                      <a:r>
                        <a:rPr lang="ja-JP" sz="1100" kern="100" dirty="0" smtClean="0">
                          <a:effectLst/>
                        </a:rPr>
                        <a:t>把握</a:t>
                      </a:r>
                      <a:endParaRPr lang="en-US" altLang="ja-JP" sz="1100" kern="100" dirty="0" smtClean="0">
                        <a:effectLst/>
                      </a:endParaRPr>
                    </a:p>
                    <a:p>
                      <a:pPr marL="3175" indent="-3175" algn="ctr">
                        <a:lnSpc>
                          <a:spcPts val="1200"/>
                        </a:lnSpc>
                        <a:spcBef>
                          <a:spcPts val="405"/>
                        </a:spcBef>
                        <a:spcAft>
                          <a:spcPts val="405"/>
                        </a:spcAft>
                      </a:pPr>
                      <a:endParaRPr lang="ja-JP" sz="16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a:txBody>
                    <a:bodyPr/>
                    <a:lstStyle/>
                    <a:p>
                      <a:pPr marL="306070" indent="151130" algn="ctr">
                        <a:lnSpc>
                          <a:spcPts val="1200"/>
                        </a:lnSpc>
                        <a:spcBef>
                          <a:spcPts val="405"/>
                        </a:spcBef>
                        <a:spcAft>
                          <a:spcPts val="405"/>
                        </a:spcAft>
                      </a:pPr>
                      <a:r>
                        <a:rPr lang="en-US" sz="1100" kern="100" dirty="0">
                          <a:effectLst/>
                        </a:rPr>
                        <a:t> </a:t>
                      </a:r>
                      <a:endParaRPr lang="ja-JP" sz="16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3">
                  <a:txBody>
                    <a:bodyPr/>
                    <a:lstStyle/>
                    <a:p>
                      <a:pPr marL="3175" indent="-3175" algn="ctr">
                        <a:lnSpc>
                          <a:spcPts val="1200"/>
                        </a:lnSpc>
                        <a:spcBef>
                          <a:spcPts val="405"/>
                        </a:spcBef>
                        <a:spcAft>
                          <a:spcPts val="405"/>
                        </a:spcAft>
                      </a:pPr>
                      <a:r>
                        <a:rPr lang="ja-JP" sz="1100" kern="100" dirty="0">
                          <a:effectLst/>
                        </a:rPr>
                        <a:t>【ステップ</a:t>
                      </a:r>
                      <a:r>
                        <a:rPr lang="en-US" sz="1100" kern="100" dirty="0">
                          <a:effectLst/>
                        </a:rPr>
                        <a:t>2</a:t>
                      </a:r>
                      <a:r>
                        <a:rPr lang="ja-JP" sz="1100" kern="100" dirty="0">
                          <a:effectLst/>
                        </a:rPr>
                        <a:t>】事前対策の検討・実施</a:t>
                      </a:r>
                      <a:endParaRPr lang="ja-JP" sz="16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marL="306070" indent="151130" algn="l">
                        <a:lnSpc>
                          <a:spcPts val="1200"/>
                        </a:lnSpc>
                        <a:spcBef>
                          <a:spcPts val="405"/>
                        </a:spcBef>
                        <a:spcAft>
                          <a:spcPts val="405"/>
                        </a:spcAft>
                      </a:pPr>
                      <a:r>
                        <a:rPr lang="en-US" sz="10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indent="0" algn="ctr">
                        <a:lnSpc>
                          <a:spcPts val="1200"/>
                        </a:lnSpc>
                        <a:spcBef>
                          <a:spcPts val="405"/>
                        </a:spcBef>
                        <a:spcAft>
                          <a:spcPts val="405"/>
                        </a:spcAft>
                      </a:pPr>
                      <a:r>
                        <a:rPr lang="ja-JP" sz="1000" kern="100" dirty="0">
                          <a:effectLst/>
                        </a:rPr>
                        <a:t>何をやる？</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tcPr>
                </a:tc>
                <a:tc>
                  <a:txBody>
                    <a:bodyPr/>
                    <a:lstStyle/>
                    <a:p>
                      <a:pPr marL="3175" indent="-3175" algn="ctr">
                        <a:lnSpc>
                          <a:spcPts val="1200"/>
                        </a:lnSpc>
                        <a:spcBef>
                          <a:spcPts val="405"/>
                        </a:spcBef>
                        <a:spcAft>
                          <a:spcPts val="405"/>
                        </a:spcAft>
                      </a:pPr>
                      <a:r>
                        <a:rPr lang="ja-JP" sz="1000" kern="100" dirty="0">
                          <a:effectLst/>
                        </a:rPr>
                        <a:t>誰がやる？</a:t>
                      </a:r>
                      <a:endParaRPr lang="ja-JP" sz="1200" kern="100" dirty="0">
                        <a:effectLst/>
                        <a:latin typeface="Tahoma"/>
                        <a:ea typeface="HGｺﾞｼｯｸM"/>
                        <a:cs typeface="Times New Roman"/>
                      </a:endParaRPr>
                    </a:p>
                  </a:txBody>
                  <a:tcPr marL="36195" marR="36195" marT="0" marB="0" anchor="ctr"/>
                </a:tc>
                <a:tc>
                  <a:txBody>
                    <a:bodyPr/>
                    <a:lstStyle/>
                    <a:p>
                      <a:pPr marL="0" indent="0" algn="ctr">
                        <a:lnSpc>
                          <a:spcPts val="1200"/>
                        </a:lnSpc>
                        <a:spcBef>
                          <a:spcPts val="405"/>
                        </a:spcBef>
                        <a:spcAft>
                          <a:spcPts val="405"/>
                        </a:spcAft>
                      </a:pPr>
                      <a:r>
                        <a:rPr lang="ja-JP" sz="1000" kern="100" dirty="0">
                          <a:effectLst/>
                        </a:rPr>
                        <a:t>いつやる？</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r>
              <a:tr h="1017730">
                <a:tc rowSpan="2">
                  <a:txBody>
                    <a:bodyPr/>
                    <a:lstStyle/>
                    <a:p>
                      <a:pPr marL="3175" indent="-3175" algn="l">
                        <a:lnSpc>
                          <a:spcPct val="100000"/>
                        </a:lnSpc>
                        <a:spcBef>
                          <a:spcPts val="405"/>
                        </a:spcBef>
                        <a:spcAft>
                          <a:spcPts val="405"/>
                        </a:spcAft>
                      </a:pPr>
                      <a:r>
                        <a:rPr lang="ja-JP" sz="1800" kern="100" dirty="0">
                          <a:effectLst/>
                        </a:rPr>
                        <a:t>従業員の安否確認ルールの決定や安否確認手段の確保を行っているか？</a:t>
                      </a:r>
                      <a:endParaRPr lang="ja-JP" sz="28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indent="0" algn="l">
                        <a:lnSpc>
                          <a:spcPts val="1200"/>
                        </a:lnSpc>
                        <a:spcBef>
                          <a:spcPts val="405"/>
                        </a:spcBef>
                        <a:spcAft>
                          <a:spcPts val="405"/>
                        </a:spcAft>
                      </a:pPr>
                      <a:r>
                        <a:rPr lang="ja-JP" sz="1100" kern="100" dirty="0">
                          <a:effectLst/>
                        </a:rPr>
                        <a:t>□　</a:t>
                      </a:r>
                      <a:r>
                        <a:rPr lang="ja-JP" sz="1100" kern="100" dirty="0" smtClean="0">
                          <a:effectLst/>
                        </a:rPr>
                        <a:t>はい</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endParaRPr lang="en-US" sz="1100" kern="100" dirty="0">
                        <a:effectLst/>
                        <a:latin typeface="HGPｺﾞｼｯｸM"/>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r>
              <a:tr h="1017730">
                <a:tc vMerge="1">
                  <a:txBody>
                    <a:bodyPr/>
                    <a:lstStyle/>
                    <a:p>
                      <a:endParaRPr kumimoji="1" lang="ja-JP" altLang="en-US"/>
                    </a:p>
                  </a:txBody>
                  <a:tcPr/>
                </a:tc>
                <a:tc>
                  <a:txBody>
                    <a:bodyPr/>
                    <a:lstStyle/>
                    <a:p>
                      <a:pPr marL="3175" indent="-3175" algn="l">
                        <a:lnSpc>
                          <a:spcPts val="1200"/>
                        </a:lnSpc>
                        <a:spcBef>
                          <a:spcPts val="405"/>
                        </a:spcBef>
                        <a:spcAft>
                          <a:spcPts val="405"/>
                        </a:spcAft>
                      </a:pPr>
                      <a:r>
                        <a:rPr lang="ja-JP" sz="1100" kern="100" dirty="0">
                          <a:effectLst/>
                        </a:rPr>
                        <a:t>□　</a:t>
                      </a:r>
                      <a:r>
                        <a:rPr lang="ja-JP" sz="1100" kern="100" dirty="0" smtClean="0">
                          <a:effectLst/>
                        </a:rPr>
                        <a:t>いいえ</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017730">
                <a:tc rowSpan="2">
                  <a:txBody>
                    <a:bodyPr/>
                    <a:lstStyle/>
                    <a:p>
                      <a:pPr marL="3175" indent="-3175" algn="l">
                        <a:lnSpc>
                          <a:spcPct val="100000"/>
                        </a:lnSpc>
                        <a:spcBef>
                          <a:spcPts val="405"/>
                        </a:spcBef>
                        <a:spcAft>
                          <a:spcPts val="405"/>
                        </a:spcAft>
                      </a:pPr>
                      <a:r>
                        <a:rPr lang="ja-JP" sz="1800" kern="100" dirty="0">
                          <a:effectLst/>
                        </a:rPr>
                        <a:t>緊急時に必要な従業員が出社できない場合に、代行できる従業員を育成しているか？</a:t>
                      </a:r>
                      <a:endParaRPr lang="ja-JP" sz="28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c>
                  <a:txBody>
                    <a:bodyPr/>
                    <a:lstStyle/>
                    <a:p>
                      <a:pPr marL="0" indent="0" algn="l">
                        <a:lnSpc>
                          <a:spcPts val="1200"/>
                        </a:lnSpc>
                        <a:spcBef>
                          <a:spcPts val="405"/>
                        </a:spcBef>
                        <a:spcAft>
                          <a:spcPts val="405"/>
                        </a:spcAft>
                      </a:pPr>
                      <a:r>
                        <a:rPr lang="ja-JP" sz="1100" kern="100" dirty="0">
                          <a:effectLst/>
                        </a:rPr>
                        <a:t>□　はい</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endParaRPr lang="en-US" sz="1100" kern="100" dirty="0">
                        <a:effectLst/>
                        <a:latin typeface="HGPｺﾞｼｯｸM"/>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marL="0" indent="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B w="12700" cap="flat" cmpd="sng" algn="ctr">
                      <a:solidFill>
                        <a:schemeClr val="tx1"/>
                      </a:solidFill>
                      <a:prstDash val="solid"/>
                      <a:round/>
                      <a:headEnd type="none" w="med" len="med"/>
                      <a:tailEnd type="none" w="med" len="med"/>
                    </a:lnB>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017730">
                <a:tc vMerge="1">
                  <a:txBody>
                    <a:bodyPr/>
                    <a:lstStyle/>
                    <a:p>
                      <a:endParaRPr kumimoji="1" lang="ja-JP" altLang="en-US"/>
                    </a:p>
                  </a:txBody>
                  <a:tcPr/>
                </a:tc>
                <a:tc>
                  <a:txBody>
                    <a:bodyPr/>
                    <a:lstStyle/>
                    <a:p>
                      <a:pPr marL="3175" indent="-3175" algn="l">
                        <a:lnSpc>
                          <a:spcPts val="1200"/>
                        </a:lnSpc>
                        <a:spcBef>
                          <a:spcPts val="405"/>
                        </a:spcBef>
                        <a:spcAft>
                          <a:spcPts val="405"/>
                        </a:spcAft>
                      </a:pPr>
                      <a:r>
                        <a:rPr lang="ja-JP" sz="1100" kern="100" dirty="0">
                          <a:effectLst/>
                        </a:rPr>
                        <a:t>□　いいえ</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306070" indent="15113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5" name="AutoShape 2285"/>
          <p:cNvSpPr>
            <a:spLocks noChangeArrowheads="1"/>
          </p:cNvSpPr>
          <p:nvPr/>
        </p:nvSpPr>
        <p:spPr bwMode="auto">
          <a:xfrm>
            <a:off x="4840288" y="7011988"/>
            <a:ext cx="173037" cy="571500"/>
          </a:xfrm>
          <a:prstGeom prst="rightArrow">
            <a:avLst>
              <a:gd name="adj1" fmla="val 50000"/>
              <a:gd name="adj2" fmla="val 46884"/>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
        <p:nvSpPr>
          <p:cNvPr id="6" name="AutoShape 2286"/>
          <p:cNvSpPr>
            <a:spLocks noChangeArrowheads="1"/>
          </p:cNvSpPr>
          <p:nvPr/>
        </p:nvSpPr>
        <p:spPr bwMode="auto">
          <a:xfrm>
            <a:off x="4833938" y="8004175"/>
            <a:ext cx="174625" cy="571500"/>
          </a:xfrm>
          <a:prstGeom prst="rightArrow">
            <a:avLst>
              <a:gd name="adj1" fmla="val 50000"/>
              <a:gd name="adj2" fmla="val 46884"/>
            </a:avLst>
          </a:prstGeom>
          <a:gradFill rotWithShape="1">
            <a:gsLst>
              <a:gs pos="0">
                <a:srgbClr val="0000FF"/>
              </a:gs>
              <a:gs pos="100000">
                <a:srgbClr val="333399"/>
              </a:gs>
            </a:gsLst>
            <a:lin ang="0" scaled="1"/>
          </a:gradFill>
          <a:ln>
            <a:noFill/>
          </a:ln>
          <a:extLst>
            <a:ext uri="{91240B29-F687-4F45-9708-019B960494DF}">
              <a14:hiddenLine xmlns:a14="http://schemas.microsoft.com/office/drawing/2010/main" w="9525">
                <a:solidFill>
                  <a:srgbClr val="0000FF"/>
                </a:solidFill>
                <a:miter lim="800000"/>
                <a:headEnd/>
                <a:tailEnd/>
              </a14:hiddenLine>
            </a:ext>
          </a:extLst>
        </p:spPr>
        <p:txBody>
          <a:bodyPr rot="0" vert="horz" wrap="square" lIns="74295" tIns="8890" rIns="74295" bIns="8890" anchor="t" anchorCtr="0" upright="1">
            <a:noAutofit/>
          </a:bodyPr>
          <a:lstStyle/>
          <a:p>
            <a:endParaRPr lang="ja-JP" altLang="en-US"/>
          </a:p>
        </p:txBody>
      </p:sp>
      <p:sp>
        <p:nvSpPr>
          <p:cNvPr id="7" name="AutoShape 2285"/>
          <p:cNvSpPr>
            <a:spLocks noChangeArrowheads="1"/>
          </p:cNvSpPr>
          <p:nvPr/>
        </p:nvSpPr>
        <p:spPr bwMode="auto">
          <a:xfrm>
            <a:off x="3059832" y="2924944"/>
            <a:ext cx="360040" cy="648072"/>
          </a:xfrm>
          <a:prstGeom prst="rightArrow">
            <a:avLst>
              <a:gd name="adj1" fmla="val 50000"/>
              <a:gd name="adj2" fmla="val 57350"/>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
        <p:nvSpPr>
          <p:cNvPr id="10" name="AutoShape 2285"/>
          <p:cNvSpPr>
            <a:spLocks noChangeArrowheads="1"/>
          </p:cNvSpPr>
          <p:nvPr/>
        </p:nvSpPr>
        <p:spPr bwMode="auto">
          <a:xfrm>
            <a:off x="3059832" y="4941168"/>
            <a:ext cx="360040" cy="648072"/>
          </a:xfrm>
          <a:prstGeom prst="rightArrow">
            <a:avLst>
              <a:gd name="adj1" fmla="val 50000"/>
              <a:gd name="adj2" fmla="val 57350"/>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Tree>
    <p:extLst>
      <p:ext uri="{BB962C8B-B14F-4D97-AF65-F5344CB8AC3E}">
        <p14:creationId xmlns:p14="http://schemas.microsoft.com/office/powerpoint/2010/main" val="39785888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a:latin typeface="HGP創英角ｺﾞｼｯｸUB" panose="020B0900000000000000" pitchFamily="50" charset="-128"/>
                <a:ea typeface="HGP創英角ｺﾞｼｯｸUB" panose="020B0900000000000000" pitchFamily="50" charset="-128"/>
              </a:rPr>
              <a:t>３．重要商品提供のための対策</a:t>
            </a:r>
          </a:p>
        </p:txBody>
      </p:sp>
      <p:sp>
        <p:nvSpPr>
          <p:cNvPr id="3" name="AutoShape 2303"/>
          <p:cNvSpPr>
            <a:spLocks noChangeArrowheads="1"/>
          </p:cNvSpPr>
          <p:nvPr/>
        </p:nvSpPr>
        <p:spPr bwMode="auto">
          <a:xfrm>
            <a:off x="323528" y="980728"/>
            <a:ext cx="8280920" cy="428486"/>
          </a:xfrm>
          <a:prstGeom prst="roundRect">
            <a:avLst>
              <a:gd name="adj" fmla="val 16667"/>
            </a:avLst>
          </a:prstGeom>
          <a:solidFill>
            <a:srgbClr val="5D5D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ctr" anchorCtr="0" upright="1">
            <a:spAutoFit/>
          </a:bodyPr>
          <a:lstStyle/>
          <a:p>
            <a:pPr>
              <a:spcAft>
                <a:spcPts val="0"/>
              </a:spcAft>
            </a:pPr>
            <a:r>
              <a:rPr lang="ja-JP" kern="100" dirty="0">
                <a:solidFill>
                  <a:srgbClr val="FFFFFF"/>
                </a:solidFill>
                <a:effectLst/>
                <a:latin typeface="ＭＳ ゴシック"/>
                <a:ea typeface="HGPｺﾞｼｯｸE"/>
                <a:cs typeface="Times New Roman"/>
              </a:rPr>
              <a:t>経営資源</a:t>
            </a:r>
            <a:r>
              <a:rPr lang="ja-JP" kern="100" dirty="0" smtClean="0">
                <a:solidFill>
                  <a:srgbClr val="FFFFFF"/>
                </a:solidFill>
                <a:effectLst/>
                <a:latin typeface="ＭＳ ゴシック"/>
                <a:ea typeface="HGPｺﾞｼｯｸE"/>
                <a:cs typeface="Times New Roman"/>
              </a:rPr>
              <a:t>（</a:t>
            </a:r>
            <a:r>
              <a:rPr lang="ja-JP" altLang="en-US" kern="100" dirty="0" smtClean="0">
                <a:solidFill>
                  <a:srgbClr val="FFFFFF"/>
                </a:solidFill>
                <a:latin typeface="ＭＳ ゴシック"/>
                <a:ea typeface="HGPｺﾞｼｯｸE"/>
                <a:cs typeface="Times New Roman"/>
              </a:rPr>
              <a:t>物</a:t>
            </a:r>
            <a:r>
              <a:rPr lang="ja-JP" kern="100" dirty="0" smtClean="0">
                <a:solidFill>
                  <a:srgbClr val="FFFFFF"/>
                </a:solidFill>
                <a:effectLst/>
                <a:latin typeface="ＭＳ ゴシック"/>
                <a:ea typeface="HGPｺﾞｼｯｸE"/>
                <a:cs typeface="Times New Roman"/>
              </a:rPr>
              <a:t>）</a:t>
            </a:r>
            <a:r>
              <a:rPr lang="ja-JP" kern="100" dirty="0">
                <a:solidFill>
                  <a:srgbClr val="FFFFFF"/>
                </a:solidFill>
                <a:effectLst/>
                <a:latin typeface="ＭＳ ゴシック"/>
                <a:ea typeface="HGPｺﾞｼｯｸE"/>
                <a:cs typeface="Times New Roman"/>
              </a:rPr>
              <a:t>への事前対策</a:t>
            </a:r>
            <a:endParaRPr lang="ja-JP" kern="100" dirty="0">
              <a:effectLst/>
              <a:latin typeface="ＭＳ ゴシック"/>
              <a:cs typeface="Times New Roman"/>
            </a:endParaRPr>
          </a:p>
        </p:txBody>
      </p:sp>
      <p:graphicFrame>
        <p:nvGraphicFramePr>
          <p:cNvPr id="4" name="表 3"/>
          <p:cNvGraphicFramePr>
            <a:graphicFrameLocks noGrp="1"/>
          </p:cNvGraphicFramePr>
          <p:nvPr>
            <p:extLst>
              <p:ext uri="{D42A27DB-BD31-4B8C-83A1-F6EECF244321}">
                <p14:modId xmlns:p14="http://schemas.microsoft.com/office/powerpoint/2010/main" val="2878762356"/>
              </p:ext>
            </p:extLst>
          </p:nvPr>
        </p:nvGraphicFramePr>
        <p:xfrm>
          <a:off x="323528" y="1628800"/>
          <a:ext cx="8280920" cy="4646984"/>
        </p:xfrm>
        <a:graphic>
          <a:graphicData uri="http://schemas.openxmlformats.org/drawingml/2006/table">
            <a:tbl>
              <a:tblPr firstRow="1" firstCol="1" lastRow="1" lastCol="1" bandRow="1" bandCol="1">
                <a:tableStyleId>{5940675A-B579-460E-94D1-54222C63F5DA}</a:tableStyleId>
              </a:tblPr>
              <a:tblGrid>
                <a:gridCol w="1872208"/>
                <a:gridCol w="722288"/>
                <a:gridCol w="573856"/>
                <a:gridCol w="3024336"/>
                <a:gridCol w="1044116"/>
                <a:gridCol w="1044116"/>
              </a:tblGrid>
              <a:tr h="288032">
                <a:tc rowSpan="2" gridSpan="2">
                  <a:txBody>
                    <a:bodyPr/>
                    <a:lstStyle/>
                    <a:p>
                      <a:pPr marL="3175" indent="-3175" algn="ctr">
                        <a:lnSpc>
                          <a:spcPts val="1200"/>
                        </a:lnSpc>
                        <a:spcBef>
                          <a:spcPts val="405"/>
                        </a:spcBef>
                        <a:spcAft>
                          <a:spcPts val="405"/>
                        </a:spcAft>
                      </a:pPr>
                      <a:r>
                        <a:rPr lang="ja-JP" sz="1100" kern="100" dirty="0">
                          <a:effectLst/>
                        </a:rPr>
                        <a:t>【ステップ</a:t>
                      </a:r>
                      <a:r>
                        <a:rPr lang="en-US" sz="1100" kern="100" dirty="0">
                          <a:effectLst/>
                        </a:rPr>
                        <a:t>1</a:t>
                      </a:r>
                      <a:r>
                        <a:rPr lang="ja-JP" sz="1100" kern="100" dirty="0">
                          <a:effectLst/>
                        </a:rPr>
                        <a:t>】事前対策の実施状況の</a:t>
                      </a:r>
                      <a:r>
                        <a:rPr lang="ja-JP" sz="1100" kern="100" dirty="0" smtClean="0">
                          <a:effectLst/>
                        </a:rPr>
                        <a:t>把握</a:t>
                      </a:r>
                      <a:endParaRPr lang="en-US" altLang="ja-JP" sz="1100" kern="100" dirty="0" smtClean="0">
                        <a:effectLst/>
                      </a:endParaRPr>
                    </a:p>
                    <a:p>
                      <a:pPr marL="3175" indent="-3175" algn="ctr">
                        <a:lnSpc>
                          <a:spcPts val="1200"/>
                        </a:lnSpc>
                        <a:spcBef>
                          <a:spcPts val="405"/>
                        </a:spcBef>
                        <a:spcAft>
                          <a:spcPts val="405"/>
                        </a:spcAft>
                      </a:pPr>
                      <a:endParaRPr lang="ja-JP" sz="16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a:txBody>
                    <a:bodyPr/>
                    <a:lstStyle/>
                    <a:p>
                      <a:pPr marL="306070" indent="151130" algn="ctr">
                        <a:lnSpc>
                          <a:spcPts val="1200"/>
                        </a:lnSpc>
                        <a:spcBef>
                          <a:spcPts val="405"/>
                        </a:spcBef>
                        <a:spcAft>
                          <a:spcPts val="405"/>
                        </a:spcAft>
                      </a:pPr>
                      <a:r>
                        <a:rPr lang="en-US" sz="1100" kern="100" dirty="0">
                          <a:effectLst/>
                        </a:rPr>
                        <a:t> </a:t>
                      </a:r>
                      <a:endParaRPr lang="ja-JP" sz="16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3">
                  <a:txBody>
                    <a:bodyPr/>
                    <a:lstStyle/>
                    <a:p>
                      <a:pPr marL="3175" indent="-3175" algn="ctr">
                        <a:lnSpc>
                          <a:spcPts val="1200"/>
                        </a:lnSpc>
                        <a:spcBef>
                          <a:spcPts val="405"/>
                        </a:spcBef>
                        <a:spcAft>
                          <a:spcPts val="405"/>
                        </a:spcAft>
                      </a:pPr>
                      <a:r>
                        <a:rPr lang="ja-JP" sz="1100" kern="100" dirty="0">
                          <a:effectLst/>
                        </a:rPr>
                        <a:t>【ステップ</a:t>
                      </a:r>
                      <a:r>
                        <a:rPr lang="en-US" sz="1100" kern="100" dirty="0">
                          <a:effectLst/>
                        </a:rPr>
                        <a:t>2</a:t>
                      </a:r>
                      <a:r>
                        <a:rPr lang="ja-JP" sz="1100" kern="100" dirty="0">
                          <a:effectLst/>
                        </a:rPr>
                        <a:t>】事前対策の検討・実施</a:t>
                      </a:r>
                      <a:endParaRPr lang="ja-JP" sz="16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marL="306070" indent="151130" algn="l">
                        <a:lnSpc>
                          <a:spcPts val="1200"/>
                        </a:lnSpc>
                        <a:spcBef>
                          <a:spcPts val="405"/>
                        </a:spcBef>
                        <a:spcAft>
                          <a:spcPts val="405"/>
                        </a:spcAft>
                      </a:pPr>
                      <a:r>
                        <a:rPr lang="en-US" sz="10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indent="0" algn="ctr">
                        <a:lnSpc>
                          <a:spcPts val="1200"/>
                        </a:lnSpc>
                        <a:spcBef>
                          <a:spcPts val="405"/>
                        </a:spcBef>
                        <a:spcAft>
                          <a:spcPts val="405"/>
                        </a:spcAft>
                      </a:pPr>
                      <a:r>
                        <a:rPr lang="ja-JP" sz="1000" kern="100" dirty="0">
                          <a:effectLst/>
                        </a:rPr>
                        <a:t>何をやる？</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tcPr>
                </a:tc>
                <a:tc>
                  <a:txBody>
                    <a:bodyPr/>
                    <a:lstStyle/>
                    <a:p>
                      <a:pPr marL="3175" indent="-3175" algn="ctr">
                        <a:lnSpc>
                          <a:spcPts val="1200"/>
                        </a:lnSpc>
                        <a:spcBef>
                          <a:spcPts val="405"/>
                        </a:spcBef>
                        <a:spcAft>
                          <a:spcPts val="405"/>
                        </a:spcAft>
                      </a:pPr>
                      <a:r>
                        <a:rPr lang="ja-JP" sz="1000" kern="100" dirty="0">
                          <a:effectLst/>
                        </a:rPr>
                        <a:t>誰がやる？</a:t>
                      </a:r>
                      <a:endParaRPr lang="ja-JP" sz="1200" kern="100" dirty="0">
                        <a:effectLst/>
                        <a:latin typeface="Tahoma"/>
                        <a:ea typeface="HGｺﾞｼｯｸM"/>
                        <a:cs typeface="Times New Roman"/>
                      </a:endParaRPr>
                    </a:p>
                  </a:txBody>
                  <a:tcPr marL="36195" marR="36195" marT="0" marB="0" anchor="ctr"/>
                </a:tc>
                <a:tc>
                  <a:txBody>
                    <a:bodyPr/>
                    <a:lstStyle/>
                    <a:p>
                      <a:pPr marL="0" indent="0" algn="ctr">
                        <a:lnSpc>
                          <a:spcPts val="1200"/>
                        </a:lnSpc>
                        <a:spcBef>
                          <a:spcPts val="405"/>
                        </a:spcBef>
                        <a:spcAft>
                          <a:spcPts val="405"/>
                        </a:spcAft>
                      </a:pPr>
                      <a:r>
                        <a:rPr lang="ja-JP" sz="1000" kern="100" dirty="0">
                          <a:effectLst/>
                        </a:rPr>
                        <a:t>いつやる？</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r>
              <a:tr h="1017730">
                <a:tc rowSpan="2">
                  <a:txBody>
                    <a:bodyPr/>
                    <a:lstStyle/>
                    <a:p>
                      <a:pPr marL="3175" indent="-3175" algn="l">
                        <a:lnSpc>
                          <a:spcPct val="100000"/>
                        </a:lnSpc>
                        <a:spcBef>
                          <a:spcPts val="405"/>
                        </a:spcBef>
                        <a:spcAft>
                          <a:spcPts val="405"/>
                        </a:spcAft>
                      </a:pPr>
                      <a:r>
                        <a:rPr lang="ja-JP" altLang="en-US" sz="1800" kern="100" dirty="0" smtClean="0">
                          <a:effectLst/>
                        </a:rPr>
                        <a:t>什器や棚等、設備を固定しているか？</a:t>
                      </a:r>
                      <a:endParaRPr lang="ja-JP" sz="28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indent="0" algn="l">
                        <a:lnSpc>
                          <a:spcPts val="1200"/>
                        </a:lnSpc>
                        <a:spcBef>
                          <a:spcPts val="405"/>
                        </a:spcBef>
                        <a:spcAft>
                          <a:spcPts val="405"/>
                        </a:spcAft>
                      </a:pPr>
                      <a:r>
                        <a:rPr lang="ja-JP" sz="1100" kern="100" dirty="0">
                          <a:effectLst/>
                        </a:rPr>
                        <a:t>□　</a:t>
                      </a:r>
                      <a:r>
                        <a:rPr lang="ja-JP" sz="1100" kern="100" dirty="0" smtClean="0">
                          <a:effectLst/>
                        </a:rPr>
                        <a:t>はい</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endParaRPr lang="en-US" sz="1100" kern="100" dirty="0">
                        <a:effectLst/>
                        <a:latin typeface="HGPｺﾞｼｯｸM"/>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r>
              <a:tr h="1017730">
                <a:tc vMerge="1">
                  <a:txBody>
                    <a:bodyPr/>
                    <a:lstStyle/>
                    <a:p>
                      <a:endParaRPr kumimoji="1" lang="ja-JP" altLang="en-US"/>
                    </a:p>
                  </a:txBody>
                  <a:tcPr/>
                </a:tc>
                <a:tc>
                  <a:txBody>
                    <a:bodyPr/>
                    <a:lstStyle/>
                    <a:p>
                      <a:pPr marL="3175" indent="-3175" algn="l">
                        <a:lnSpc>
                          <a:spcPts val="1200"/>
                        </a:lnSpc>
                        <a:spcBef>
                          <a:spcPts val="405"/>
                        </a:spcBef>
                        <a:spcAft>
                          <a:spcPts val="405"/>
                        </a:spcAft>
                      </a:pPr>
                      <a:r>
                        <a:rPr lang="ja-JP" sz="1100" kern="100" dirty="0">
                          <a:effectLst/>
                        </a:rPr>
                        <a:t>□　</a:t>
                      </a:r>
                      <a:r>
                        <a:rPr lang="ja-JP" sz="1100" kern="100" dirty="0" smtClean="0">
                          <a:effectLst/>
                        </a:rPr>
                        <a:t>いいえ</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017730">
                <a:tc rowSpan="2">
                  <a:txBody>
                    <a:bodyPr/>
                    <a:lstStyle/>
                    <a:p>
                      <a:pPr marL="3175" indent="-3175" algn="l">
                        <a:lnSpc>
                          <a:spcPct val="100000"/>
                        </a:lnSpc>
                        <a:spcBef>
                          <a:spcPts val="405"/>
                        </a:spcBef>
                        <a:spcAft>
                          <a:spcPts val="405"/>
                        </a:spcAft>
                      </a:pPr>
                      <a:r>
                        <a:rPr lang="ja-JP" altLang="en-US" sz="1800" kern="100" dirty="0" smtClean="0">
                          <a:effectLst/>
                        </a:rPr>
                        <a:t>原材料の代替調達や代替生産等、業務を代替して行う手段を確保しているか？</a:t>
                      </a:r>
                      <a:endParaRPr lang="ja-JP" sz="28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c>
                  <a:txBody>
                    <a:bodyPr/>
                    <a:lstStyle/>
                    <a:p>
                      <a:pPr marL="0" indent="0" algn="l">
                        <a:lnSpc>
                          <a:spcPts val="1200"/>
                        </a:lnSpc>
                        <a:spcBef>
                          <a:spcPts val="405"/>
                        </a:spcBef>
                        <a:spcAft>
                          <a:spcPts val="405"/>
                        </a:spcAft>
                      </a:pPr>
                      <a:r>
                        <a:rPr lang="ja-JP" sz="1100" kern="100" dirty="0">
                          <a:effectLst/>
                        </a:rPr>
                        <a:t>□　はい</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endParaRPr lang="en-US" sz="1100" kern="100" dirty="0">
                        <a:effectLst/>
                        <a:latin typeface="HGPｺﾞｼｯｸM"/>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marL="0" indent="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B w="12700" cap="flat" cmpd="sng" algn="ctr">
                      <a:solidFill>
                        <a:schemeClr val="tx1"/>
                      </a:solidFill>
                      <a:prstDash val="solid"/>
                      <a:round/>
                      <a:headEnd type="none" w="med" len="med"/>
                      <a:tailEnd type="none" w="med" len="med"/>
                    </a:lnB>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017730">
                <a:tc vMerge="1">
                  <a:txBody>
                    <a:bodyPr/>
                    <a:lstStyle/>
                    <a:p>
                      <a:endParaRPr kumimoji="1" lang="ja-JP" altLang="en-US"/>
                    </a:p>
                  </a:txBody>
                  <a:tcPr/>
                </a:tc>
                <a:tc>
                  <a:txBody>
                    <a:bodyPr/>
                    <a:lstStyle/>
                    <a:p>
                      <a:pPr marL="3175" indent="-3175" algn="l">
                        <a:lnSpc>
                          <a:spcPts val="1200"/>
                        </a:lnSpc>
                        <a:spcBef>
                          <a:spcPts val="405"/>
                        </a:spcBef>
                        <a:spcAft>
                          <a:spcPts val="405"/>
                        </a:spcAft>
                      </a:pPr>
                      <a:r>
                        <a:rPr lang="ja-JP" sz="1100" kern="100" dirty="0">
                          <a:effectLst/>
                        </a:rPr>
                        <a:t>□　いいえ</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306070" indent="15113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5" name="AutoShape 2285"/>
          <p:cNvSpPr>
            <a:spLocks noChangeArrowheads="1"/>
          </p:cNvSpPr>
          <p:nvPr/>
        </p:nvSpPr>
        <p:spPr bwMode="auto">
          <a:xfrm>
            <a:off x="4840288" y="7011988"/>
            <a:ext cx="173037" cy="571500"/>
          </a:xfrm>
          <a:prstGeom prst="rightArrow">
            <a:avLst>
              <a:gd name="adj1" fmla="val 50000"/>
              <a:gd name="adj2" fmla="val 46884"/>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
        <p:nvSpPr>
          <p:cNvPr id="6" name="AutoShape 2286"/>
          <p:cNvSpPr>
            <a:spLocks noChangeArrowheads="1"/>
          </p:cNvSpPr>
          <p:nvPr/>
        </p:nvSpPr>
        <p:spPr bwMode="auto">
          <a:xfrm>
            <a:off x="4833938" y="8004175"/>
            <a:ext cx="174625" cy="571500"/>
          </a:xfrm>
          <a:prstGeom prst="rightArrow">
            <a:avLst>
              <a:gd name="adj1" fmla="val 50000"/>
              <a:gd name="adj2" fmla="val 46884"/>
            </a:avLst>
          </a:prstGeom>
          <a:gradFill rotWithShape="1">
            <a:gsLst>
              <a:gs pos="0">
                <a:srgbClr val="0000FF"/>
              </a:gs>
              <a:gs pos="100000">
                <a:srgbClr val="333399"/>
              </a:gs>
            </a:gsLst>
            <a:lin ang="0" scaled="1"/>
          </a:gradFill>
          <a:ln>
            <a:noFill/>
          </a:ln>
          <a:extLst>
            <a:ext uri="{91240B29-F687-4F45-9708-019B960494DF}">
              <a14:hiddenLine xmlns:a14="http://schemas.microsoft.com/office/drawing/2010/main" w="9525">
                <a:solidFill>
                  <a:srgbClr val="0000FF"/>
                </a:solidFill>
                <a:miter lim="800000"/>
                <a:headEnd/>
                <a:tailEnd/>
              </a14:hiddenLine>
            </a:ext>
          </a:extLst>
        </p:spPr>
        <p:txBody>
          <a:bodyPr rot="0" vert="horz" wrap="square" lIns="74295" tIns="8890" rIns="74295" bIns="8890" anchor="t" anchorCtr="0" upright="1">
            <a:noAutofit/>
          </a:bodyPr>
          <a:lstStyle/>
          <a:p>
            <a:endParaRPr lang="ja-JP" altLang="en-US"/>
          </a:p>
        </p:txBody>
      </p:sp>
      <p:sp>
        <p:nvSpPr>
          <p:cNvPr id="7" name="AutoShape 2285"/>
          <p:cNvSpPr>
            <a:spLocks noChangeArrowheads="1"/>
          </p:cNvSpPr>
          <p:nvPr/>
        </p:nvSpPr>
        <p:spPr bwMode="auto">
          <a:xfrm>
            <a:off x="3059832" y="2924944"/>
            <a:ext cx="360040" cy="648072"/>
          </a:xfrm>
          <a:prstGeom prst="rightArrow">
            <a:avLst>
              <a:gd name="adj1" fmla="val 50000"/>
              <a:gd name="adj2" fmla="val 57350"/>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
        <p:nvSpPr>
          <p:cNvPr id="10" name="AutoShape 2285"/>
          <p:cNvSpPr>
            <a:spLocks noChangeArrowheads="1"/>
          </p:cNvSpPr>
          <p:nvPr/>
        </p:nvSpPr>
        <p:spPr bwMode="auto">
          <a:xfrm>
            <a:off x="3059832" y="4941168"/>
            <a:ext cx="360040" cy="648072"/>
          </a:xfrm>
          <a:prstGeom prst="rightArrow">
            <a:avLst>
              <a:gd name="adj1" fmla="val 50000"/>
              <a:gd name="adj2" fmla="val 57350"/>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Tree>
    <p:extLst>
      <p:ext uri="{BB962C8B-B14F-4D97-AF65-F5344CB8AC3E}">
        <p14:creationId xmlns:p14="http://schemas.microsoft.com/office/powerpoint/2010/main" val="39858309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a:latin typeface="HGP創英角ｺﾞｼｯｸUB" panose="020B0900000000000000" pitchFamily="50" charset="-128"/>
                <a:ea typeface="HGP創英角ｺﾞｼｯｸUB" panose="020B0900000000000000" pitchFamily="50" charset="-128"/>
              </a:rPr>
              <a:t>３．重要商品提供のための対策</a:t>
            </a:r>
          </a:p>
        </p:txBody>
      </p:sp>
      <p:sp>
        <p:nvSpPr>
          <p:cNvPr id="3" name="AutoShape 2303"/>
          <p:cNvSpPr>
            <a:spLocks noChangeArrowheads="1"/>
          </p:cNvSpPr>
          <p:nvPr/>
        </p:nvSpPr>
        <p:spPr bwMode="auto">
          <a:xfrm>
            <a:off x="323528" y="980728"/>
            <a:ext cx="8280920" cy="428486"/>
          </a:xfrm>
          <a:prstGeom prst="roundRect">
            <a:avLst>
              <a:gd name="adj" fmla="val 16667"/>
            </a:avLst>
          </a:prstGeom>
          <a:solidFill>
            <a:srgbClr val="5D5D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ctr" anchorCtr="0" upright="1">
            <a:spAutoFit/>
          </a:bodyPr>
          <a:lstStyle/>
          <a:p>
            <a:pPr>
              <a:spcAft>
                <a:spcPts val="0"/>
              </a:spcAft>
            </a:pPr>
            <a:r>
              <a:rPr lang="ja-JP" kern="100" dirty="0">
                <a:solidFill>
                  <a:srgbClr val="FFFFFF"/>
                </a:solidFill>
                <a:effectLst/>
                <a:latin typeface="ＭＳ ゴシック"/>
                <a:ea typeface="HGPｺﾞｼｯｸE"/>
                <a:cs typeface="Times New Roman"/>
              </a:rPr>
              <a:t>経営資源</a:t>
            </a:r>
            <a:r>
              <a:rPr lang="ja-JP" kern="100" dirty="0" smtClean="0">
                <a:solidFill>
                  <a:srgbClr val="FFFFFF"/>
                </a:solidFill>
                <a:effectLst/>
                <a:latin typeface="ＭＳ ゴシック"/>
                <a:ea typeface="HGPｺﾞｼｯｸE"/>
                <a:cs typeface="Times New Roman"/>
              </a:rPr>
              <a:t>（</a:t>
            </a:r>
            <a:r>
              <a:rPr lang="ja-JP" altLang="en-US" kern="100" dirty="0" smtClean="0">
                <a:solidFill>
                  <a:srgbClr val="FFFFFF"/>
                </a:solidFill>
                <a:effectLst/>
                <a:latin typeface="ＭＳ ゴシック"/>
                <a:ea typeface="HGPｺﾞｼｯｸE"/>
                <a:cs typeface="Times New Roman"/>
              </a:rPr>
              <a:t>情報</a:t>
            </a:r>
            <a:r>
              <a:rPr lang="ja-JP" kern="100" dirty="0" smtClean="0">
                <a:solidFill>
                  <a:srgbClr val="FFFFFF"/>
                </a:solidFill>
                <a:effectLst/>
                <a:latin typeface="ＭＳ ゴシック"/>
                <a:ea typeface="HGPｺﾞｼｯｸE"/>
                <a:cs typeface="Times New Roman"/>
              </a:rPr>
              <a:t>）</a:t>
            </a:r>
            <a:r>
              <a:rPr lang="ja-JP" kern="100" dirty="0">
                <a:solidFill>
                  <a:srgbClr val="FFFFFF"/>
                </a:solidFill>
                <a:effectLst/>
                <a:latin typeface="ＭＳ ゴシック"/>
                <a:ea typeface="HGPｺﾞｼｯｸE"/>
                <a:cs typeface="Times New Roman"/>
              </a:rPr>
              <a:t>への事前対策</a:t>
            </a:r>
            <a:endParaRPr lang="ja-JP" kern="100" dirty="0">
              <a:effectLst/>
              <a:latin typeface="ＭＳ ゴシック"/>
              <a:cs typeface="Times New Roman"/>
            </a:endParaRPr>
          </a:p>
        </p:txBody>
      </p:sp>
      <p:graphicFrame>
        <p:nvGraphicFramePr>
          <p:cNvPr id="4" name="表 3"/>
          <p:cNvGraphicFramePr>
            <a:graphicFrameLocks noGrp="1"/>
          </p:cNvGraphicFramePr>
          <p:nvPr>
            <p:extLst>
              <p:ext uri="{D42A27DB-BD31-4B8C-83A1-F6EECF244321}">
                <p14:modId xmlns:p14="http://schemas.microsoft.com/office/powerpoint/2010/main" val="166264690"/>
              </p:ext>
            </p:extLst>
          </p:nvPr>
        </p:nvGraphicFramePr>
        <p:xfrm>
          <a:off x="323528" y="1628800"/>
          <a:ext cx="8280920" cy="4646984"/>
        </p:xfrm>
        <a:graphic>
          <a:graphicData uri="http://schemas.openxmlformats.org/drawingml/2006/table">
            <a:tbl>
              <a:tblPr firstRow="1" firstCol="1" lastRow="1" lastCol="1" bandRow="1" bandCol="1">
                <a:tableStyleId>{5940675A-B579-460E-94D1-54222C63F5DA}</a:tableStyleId>
              </a:tblPr>
              <a:tblGrid>
                <a:gridCol w="1872208"/>
                <a:gridCol w="722288"/>
                <a:gridCol w="573856"/>
                <a:gridCol w="3024336"/>
                <a:gridCol w="1044116"/>
                <a:gridCol w="1044116"/>
              </a:tblGrid>
              <a:tr h="288032">
                <a:tc rowSpan="2" gridSpan="2">
                  <a:txBody>
                    <a:bodyPr/>
                    <a:lstStyle/>
                    <a:p>
                      <a:pPr marL="3175" indent="-3175" algn="ctr">
                        <a:lnSpc>
                          <a:spcPts val="1200"/>
                        </a:lnSpc>
                        <a:spcBef>
                          <a:spcPts val="405"/>
                        </a:spcBef>
                        <a:spcAft>
                          <a:spcPts val="405"/>
                        </a:spcAft>
                      </a:pPr>
                      <a:r>
                        <a:rPr lang="ja-JP" sz="1100" kern="100" dirty="0">
                          <a:effectLst/>
                        </a:rPr>
                        <a:t>【ステップ</a:t>
                      </a:r>
                      <a:r>
                        <a:rPr lang="en-US" sz="1100" kern="100" dirty="0">
                          <a:effectLst/>
                        </a:rPr>
                        <a:t>1</a:t>
                      </a:r>
                      <a:r>
                        <a:rPr lang="ja-JP" sz="1100" kern="100" dirty="0">
                          <a:effectLst/>
                        </a:rPr>
                        <a:t>】事前対策の実施状況の</a:t>
                      </a:r>
                      <a:r>
                        <a:rPr lang="ja-JP" sz="1100" kern="100" dirty="0" smtClean="0">
                          <a:effectLst/>
                        </a:rPr>
                        <a:t>把握</a:t>
                      </a:r>
                      <a:endParaRPr lang="en-US" altLang="ja-JP" sz="1100" kern="100" dirty="0" smtClean="0">
                        <a:effectLst/>
                      </a:endParaRPr>
                    </a:p>
                    <a:p>
                      <a:pPr marL="3175" indent="-3175" algn="ctr">
                        <a:lnSpc>
                          <a:spcPts val="1200"/>
                        </a:lnSpc>
                        <a:spcBef>
                          <a:spcPts val="405"/>
                        </a:spcBef>
                        <a:spcAft>
                          <a:spcPts val="405"/>
                        </a:spcAft>
                      </a:pPr>
                      <a:endParaRPr lang="ja-JP" sz="16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a:txBody>
                    <a:bodyPr/>
                    <a:lstStyle/>
                    <a:p>
                      <a:pPr marL="306070" indent="151130" algn="ctr">
                        <a:lnSpc>
                          <a:spcPts val="1200"/>
                        </a:lnSpc>
                        <a:spcBef>
                          <a:spcPts val="405"/>
                        </a:spcBef>
                        <a:spcAft>
                          <a:spcPts val="405"/>
                        </a:spcAft>
                      </a:pPr>
                      <a:r>
                        <a:rPr lang="en-US" sz="1100" kern="100" dirty="0">
                          <a:effectLst/>
                        </a:rPr>
                        <a:t> </a:t>
                      </a:r>
                      <a:endParaRPr lang="ja-JP" sz="16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3">
                  <a:txBody>
                    <a:bodyPr/>
                    <a:lstStyle/>
                    <a:p>
                      <a:pPr marL="3175" indent="-3175" algn="ctr">
                        <a:lnSpc>
                          <a:spcPts val="1200"/>
                        </a:lnSpc>
                        <a:spcBef>
                          <a:spcPts val="405"/>
                        </a:spcBef>
                        <a:spcAft>
                          <a:spcPts val="405"/>
                        </a:spcAft>
                      </a:pPr>
                      <a:r>
                        <a:rPr lang="ja-JP" sz="1100" kern="100" dirty="0">
                          <a:effectLst/>
                        </a:rPr>
                        <a:t>【ステップ</a:t>
                      </a:r>
                      <a:r>
                        <a:rPr lang="en-US" sz="1100" kern="100" dirty="0">
                          <a:effectLst/>
                        </a:rPr>
                        <a:t>2</a:t>
                      </a:r>
                      <a:r>
                        <a:rPr lang="ja-JP" sz="1100" kern="100" dirty="0">
                          <a:effectLst/>
                        </a:rPr>
                        <a:t>】事前対策の検討・実施</a:t>
                      </a:r>
                      <a:endParaRPr lang="ja-JP" sz="16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marL="306070" indent="151130" algn="l">
                        <a:lnSpc>
                          <a:spcPts val="1200"/>
                        </a:lnSpc>
                        <a:spcBef>
                          <a:spcPts val="405"/>
                        </a:spcBef>
                        <a:spcAft>
                          <a:spcPts val="405"/>
                        </a:spcAft>
                      </a:pPr>
                      <a:r>
                        <a:rPr lang="en-US" sz="10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indent="0" algn="ctr">
                        <a:lnSpc>
                          <a:spcPts val="1200"/>
                        </a:lnSpc>
                        <a:spcBef>
                          <a:spcPts val="405"/>
                        </a:spcBef>
                        <a:spcAft>
                          <a:spcPts val="405"/>
                        </a:spcAft>
                      </a:pPr>
                      <a:r>
                        <a:rPr lang="ja-JP" sz="1000" kern="100" dirty="0">
                          <a:effectLst/>
                        </a:rPr>
                        <a:t>何をやる？</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tcPr>
                </a:tc>
                <a:tc>
                  <a:txBody>
                    <a:bodyPr/>
                    <a:lstStyle/>
                    <a:p>
                      <a:pPr marL="3175" indent="-3175" algn="ctr">
                        <a:lnSpc>
                          <a:spcPts val="1200"/>
                        </a:lnSpc>
                        <a:spcBef>
                          <a:spcPts val="405"/>
                        </a:spcBef>
                        <a:spcAft>
                          <a:spcPts val="405"/>
                        </a:spcAft>
                      </a:pPr>
                      <a:r>
                        <a:rPr lang="ja-JP" sz="1000" kern="100" dirty="0">
                          <a:effectLst/>
                        </a:rPr>
                        <a:t>誰がやる？</a:t>
                      </a:r>
                      <a:endParaRPr lang="ja-JP" sz="1200" kern="100" dirty="0">
                        <a:effectLst/>
                        <a:latin typeface="Tahoma"/>
                        <a:ea typeface="HGｺﾞｼｯｸM"/>
                        <a:cs typeface="Times New Roman"/>
                      </a:endParaRPr>
                    </a:p>
                  </a:txBody>
                  <a:tcPr marL="36195" marR="36195" marT="0" marB="0" anchor="ctr"/>
                </a:tc>
                <a:tc>
                  <a:txBody>
                    <a:bodyPr/>
                    <a:lstStyle/>
                    <a:p>
                      <a:pPr marL="0" indent="0" algn="ctr">
                        <a:lnSpc>
                          <a:spcPts val="1200"/>
                        </a:lnSpc>
                        <a:spcBef>
                          <a:spcPts val="405"/>
                        </a:spcBef>
                        <a:spcAft>
                          <a:spcPts val="405"/>
                        </a:spcAft>
                      </a:pPr>
                      <a:r>
                        <a:rPr lang="ja-JP" sz="1000" kern="100" dirty="0">
                          <a:effectLst/>
                        </a:rPr>
                        <a:t>いつやる？</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r>
              <a:tr h="1017730">
                <a:tc rowSpan="2">
                  <a:txBody>
                    <a:bodyPr/>
                    <a:lstStyle/>
                    <a:p>
                      <a:pPr marL="3175" indent="-3175" algn="l">
                        <a:lnSpc>
                          <a:spcPct val="100000"/>
                        </a:lnSpc>
                        <a:spcBef>
                          <a:spcPts val="405"/>
                        </a:spcBef>
                        <a:spcAft>
                          <a:spcPts val="405"/>
                        </a:spcAft>
                      </a:pPr>
                      <a:r>
                        <a:rPr lang="ja-JP" altLang="en-US" sz="1800" kern="100" dirty="0" smtClean="0">
                          <a:effectLst/>
                        </a:rPr>
                        <a:t>重要なデータを特別に保管（バックアップ、耐火金庫　等）しているか？</a:t>
                      </a:r>
                      <a:endParaRPr lang="ja-JP" sz="28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indent="0" algn="l">
                        <a:lnSpc>
                          <a:spcPts val="1200"/>
                        </a:lnSpc>
                        <a:spcBef>
                          <a:spcPts val="405"/>
                        </a:spcBef>
                        <a:spcAft>
                          <a:spcPts val="405"/>
                        </a:spcAft>
                      </a:pPr>
                      <a:r>
                        <a:rPr lang="ja-JP" sz="1100" kern="100" dirty="0">
                          <a:effectLst/>
                        </a:rPr>
                        <a:t>□　</a:t>
                      </a:r>
                      <a:r>
                        <a:rPr lang="ja-JP" sz="1100" kern="100" dirty="0" smtClean="0">
                          <a:effectLst/>
                        </a:rPr>
                        <a:t>はい</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endParaRPr lang="en-US" sz="1100" kern="100" dirty="0">
                        <a:effectLst/>
                        <a:latin typeface="HGPｺﾞｼｯｸM"/>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r>
              <a:tr h="1017730">
                <a:tc vMerge="1">
                  <a:txBody>
                    <a:bodyPr/>
                    <a:lstStyle/>
                    <a:p>
                      <a:endParaRPr kumimoji="1" lang="ja-JP" altLang="en-US"/>
                    </a:p>
                  </a:txBody>
                  <a:tcPr/>
                </a:tc>
                <a:tc>
                  <a:txBody>
                    <a:bodyPr/>
                    <a:lstStyle/>
                    <a:p>
                      <a:pPr marL="3175" indent="-3175" algn="l">
                        <a:lnSpc>
                          <a:spcPts val="1200"/>
                        </a:lnSpc>
                        <a:spcBef>
                          <a:spcPts val="405"/>
                        </a:spcBef>
                        <a:spcAft>
                          <a:spcPts val="405"/>
                        </a:spcAft>
                      </a:pPr>
                      <a:r>
                        <a:rPr lang="ja-JP" sz="1100" kern="100" dirty="0">
                          <a:effectLst/>
                        </a:rPr>
                        <a:t>□　</a:t>
                      </a:r>
                      <a:r>
                        <a:rPr lang="ja-JP" sz="1100" kern="100" dirty="0" smtClean="0">
                          <a:effectLst/>
                        </a:rPr>
                        <a:t>いいえ</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017730">
                <a:tc rowSpan="2">
                  <a:txBody>
                    <a:bodyPr/>
                    <a:lstStyle/>
                    <a:p>
                      <a:pPr marL="3175" indent="-3175" algn="l">
                        <a:lnSpc>
                          <a:spcPct val="100000"/>
                        </a:lnSpc>
                        <a:spcBef>
                          <a:spcPts val="405"/>
                        </a:spcBef>
                        <a:spcAft>
                          <a:spcPts val="405"/>
                        </a:spcAft>
                      </a:pPr>
                      <a:r>
                        <a:rPr lang="ja-JP" altLang="en-US" sz="1800" kern="100" dirty="0" smtClean="0">
                          <a:effectLst/>
                        </a:rPr>
                        <a:t>緊急時に取引先等へ情報を発信、取引先等の情報を収集する手段を整備しているか？</a:t>
                      </a:r>
                      <a:endParaRPr lang="ja-JP" sz="28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c>
                  <a:txBody>
                    <a:bodyPr/>
                    <a:lstStyle/>
                    <a:p>
                      <a:pPr marL="0" indent="0" algn="l">
                        <a:lnSpc>
                          <a:spcPts val="1200"/>
                        </a:lnSpc>
                        <a:spcBef>
                          <a:spcPts val="405"/>
                        </a:spcBef>
                        <a:spcAft>
                          <a:spcPts val="405"/>
                        </a:spcAft>
                      </a:pPr>
                      <a:r>
                        <a:rPr lang="ja-JP" sz="1100" kern="100" dirty="0">
                          <a:effectLst/>
                        </a:rPr>
                        <a:t>□　はい</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endParaRPr lang="en-US" sz="1100" kern="100" dirty="0">
                        <a:effectLst/>
                        <a:latin typeface="HGPｺﾞｼｯｸM"/>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marL="0" indent="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B w="12700" cap="flat" cmpd="sng" algn="ctr">
                      <a:solidFill>
                        <a:schemeClr val="tx1"/>
                      </a:solidFill>
                      <a:prstDash val="solid"/>
                      <a:round/>
                      <a:headEnd type="none" w="med" len="med"/>
                      <a:tailEnd type="none" w="med" len="med"/>
                    </a:lnB>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017730">
                <a:tc vMerge="1">
                  <a:txBody>
                    <a:bodyPr/>
                    <a:lstStyle/>
                    <a:p>
                      <a:endParaRPr kumimoji="1" lang="ja-JP" altLang="en-US"/>
                    </a:p>
                  </a:txBody>
                  <a:tcPr/>
                </a:tc>
                <a:tc>
                  <a:txBody>
                    <a:bodyPr/>
                    <a:lstStyle/>
                    <a:p>
                      <a:pPr marL="3175" indent="-3175" algn="l">
                        <a:lnSpc>
                          <a:spcPts val="1200"/>
                        </a:lnSpc>
                        <a:spcBef>
                          <a:spcPts val="405"/>
                        </a:spcBef>
                        <a:spcAft>
                          <a:spcPts val="405"/>
                        </a:spcAft>
                      </a:pPr>
                      <a:r>
                        <a:rPr lang="ja-JP" sz="1100" kern="100" dirty="0">
                          <a:effectLst/>
                        </a:rPr>
                        <a:t>□　いいえ</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306070" indent="15113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5" name="AutoShape 2285"/>
          <p:cNvSpPr>
            <a:spLocks noChangeArrowheads="1"/>
          </p:cNvSpPr>
          <p:nvPr/>
        </p:nvSpPr>
        <p:spPr bwMode="auto">
          <a:xfrm>
            <a:off x="4840288" y="7011988"/>
            <a:ext cx="173037" cy="571500"/>
          </a:xfrm>
          <a:prstGeom prst="rightArrow">
            <a:avLst>
              <a:gd name="adj1" fmla="val 50000"/>
              <a:gd name="adj2" fmla="val 46884"/>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
        <p:nvSpPr>
          <p:cNvPr id="6" name="AutoShape 2286"/>
          <p:cNvSpPr>
            <a:spLocks noChangeArrowheads="1"/>
          </p:cNvSpPr>
          <p:nvPr/>
        </p:nvSpPr>
        <p:spPr bwMode="auto">
          <a:xfrm>
            <a:off x="4833938" y="8004175"/>
            <a:ext cx="174625" cy="571500"/>
          </a:xfrm>
          <a:prstGeom prst="rightArrow">
            <a:avLst>
              <a:gd name="adj1" fmla="val 50000"/>
              <a:gd name="adj2" fmla="val 46884"/>
            </a:avLst>
          </a:prstGeom>
          <a:gradFill rotWithShape="1">
            <a:gsLst>
              <a:gs pos="0">
                <a:srgbClr val="0000FF"/>
              </a:gs>
              <a:gs pos="100000">
                <a:srgbClr val="333399"/>
              </a:gs>
            </a:gsLst>
            <a:lin ang="0" scaled="1"/>
          </a:gradFill>
          <a:ln>
            <a:noFill/>
          </a:ln>
          <a:extLst>
            <a:ext uri="{91240B29-F687-4F45-9708-019B960494DF}">
              <a14:hiddenLine xmlns:a14="http://schemas.microsoft.com/office/drawing/2010/main" w="9525">
                <a:solidFill>
                  <a:srgbClr val="0000FF"/>
                </a:solidFill>
                <a:miter lim="800000"/>
                <a:headEnd/>
                <a:tailEnd/>
              </a14:hiddenLine>
            </a:ext>
          </a:extLst>
        </p:spPr>
        <p:txBody>
          <a:bodyPr rot="0" vert="horz" wrap="square" lIns="74295" tIns="8890" rIns="74295" bIns="8890" anchor="t" anchorCtr="0" upright="1">
            <a:noAutofit/>
          </a:bodyPr>
          <a:lstStyle/>
          <a:p>
            <a:endParaRPr lang="ja-JP" altLang="en-US"/>
          </a:p>
        </p:txBody>
      </p:sp>
      <p:sp>
        <p:nvSpPr>
          <p:cNvPr id="7" name="AutoShape 2285"/>
          <p:cNvSpPr>
            <a:spLocks noChangeArrowheads="1"/>
          </p:cNvSpPr>
          <p:nvPr/>
        </p:nvSpPr>
        <p:spPr bwMode="auto">
          <a:xfrm>
            <a:off x="3059832" y="2924944"/>
            <a:ext cx="360040" cy="648072"/>
          </a:xfrm>
          <a:prstGeom prst="rightArrow">
            <a:avLst>
              <a:gd name="adj1" fmla="val 50000"/>
              <a:gd name="adj2" fmla="val 57350"/>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
        <p:nvSpPr>
          <p:cNvPr id="10" name="AutoShape 2285"/>
          <p:cNvSpPr>
            <a:spLocks noChangeArrowheads="1"/>
          </p:cNvSpPr>
          <p:nvPr/>
        </p:nvSpPr>
        <p:spPr bwMode="auto">
          <a:xfrm>
            <a:off x="3059832" y="4941168"/>
            <a:ext cx="360040" cy="648072"/>
          </a:xfrm>
          <a:prstGeom prst="rightArrow">
            <a:avLst>
              <a:gd name="adj1" fmla="val 50000"/>
              <a:gd name="adj2" fmla="val 57350"/>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Tree>
    <p:extLst>
      <p:ext uri="{BB962C8B-B14F-4D97-AF65-F5344CB8AC3E}">
        <p14:creationId xmlns:p14="http://schemas.microsoft.com/office/powerpoint/2010/main" val="39858309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124"/>
            <a:ext cx="7308304" cy="686572"/>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2pPr>
            <a:lvl3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3pPr>
            <a:lvl4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4pPr>
            <a:lvl5pPr algn="ctr" rtl="0" eaLnBrk="0" fontAlgn="base" hangingPunct="0">
              <a:spcBef>
                <a:spcPct val="0"/>
              </a:spcBef>
              <a:spcAft>
                <a:spcPct val="0"/>
              </a:spcAft>
              <a:defRPr kumimoji="1" sz="4400">
                <a:solidFill>
                  <a:schemeClr val="tx2"/>
                </a:solidFill>
                <a:latin typeface="Arial Narrow" pitchFamily="34" charset="0"/>
                <a:ea typeface="ＭＳ Ｐゴシック" charset="-128"/>
              </a:defRPr>
            </a:lvl5pPr>
            <a:lvl6pPr marL="457200" algn="ctr" rtl="0" fontAlgn="base">
              <a:spcBef>
                <a:spcPct val="0"/>
              </a:spcBef>
              <a:spcAft>
                <a:spcPct val="0"/>
              </a:spcAft>
              <a:defRPr kumimoji="1" sz="4400">
                <a:solidFill>
                  <a:schemeClr val="tx2"/>
                </a:solidFill>
                <a:latin typeface="Arial Narrow" pitchFamily="34" charset="0"/>
                <a:ea typeface="ＭＳ Ｐゴシック" charset="-128"/>
              </a:defRPr>
            </a:lvl6pPr>
            <a:lvl7pPr marL="914400" algn="ctr" rtl="0" fontAlgn="base">
              <a:spcBef>
                <a:spcPct val="0"/>
              </a:spcBef>
              <a:spcAft>
                <a:spcPct val="0"/>
              </a:spcAft>
              <a:defRPr kumimoji="1" sz="4400">
                <a:solidFill>
                  <a:schemeClr val="tx2"/>
                </a:solidFill>
                <a:latin typeface="Arial Narrow" pitchFamily="34" charset="0"/>
                <a:ea typeface="ＭＳ Ｐゴシック" charset="-128"/>
              </a:defRPr>
            </a:lvl7pPr>
            <a:lvl8pPr marL="1371600" algn="ctr" rtl="0" fontAlgn="base">
              <a:spcBef>
                <a:spcPct val="0"/>
              </a:spcBef>
              <a:spcAft>
                <a:spcPct val="0"/>
              </a:spcAft>
              <a:defRPr kumimoji="1" sz="4400">
                <a:solidFill>
                  <a:schemeClr val="tx2"/>
                </a:solidFill>
                <a:latin typeface="Arial Narrow" pitchFamily="34" charset="0"/>
                <a:ea typeface="ＭＳ Ｐゴシック" charset="-128"/>
              </a:defRPr>
            </a:lvl8pPr>
            <a:lvl9pPr marL="1828800" algn="ctr" rtl="0" fontAlgn="base">
              <a:spcBef>
                <a:spcPct val="0"/>
              </a:spcBef>
              <a:spcAft>
                <a:spcPct val="0"/>
              </a:spcAft>
              <a:defRPr kumimoji="1" sz="4400">
                <a:solidFill>
                  <a:schemeClr val="tx2"/>
                </a:solidFill>
                <a:latin typeface="Arial Narrow" pitchFamily="34" charset="0"/>
                <a:ea typeface="ＭＳ Ｐゴシック" charset="-128"/>
              </a:defRPr>
            </a:lvl9pPr>
          </a:lstStyle>
          <a:p>
            <a:pPr algn="l"/>
            <a:r>
              <a:rPr lang="ja-JP" altLang="en-US" sz="3200" kern="0" dirty="0">
                <a:latin typeface="HGP創英角ｺﾞｼｯｸUB" panose="020B0900000000000000" pitchFamily="50" charset="-128"/>
                <a:ea typeface="HGP創英角ｺﾞｼｯｸUB" panose="020B0900000000000000" pitchFamily="50" charset="-128"/>
              </a:rPr>
              <a:t>３．重要商品提供のための対策</a:t>
            </a:r>
          </a:p>
        </p:txBody>
      </p:sp>
      <p:sp>
        <p:nvSpPr>
          <p:cNvPr id="3" name="AutoShape 2303"/>
          <p:cNvSpPr>
            <a:spLocks noChangeArrowheads="1"/>
          </p:cNvSpPr>
          <p:nvPr/>
        </p:nvSpPr>
        <p:spPr bwMode="auto">
          <a:xfrm>
            <a:off x="323528" y="980728"/>
            <a:ext cx="8280920" cy="428486"/>
          </a:xfrm>
          <a:prstGeom prst="roundRect">
            <a:avLst>
              <a:gd name="adj" fmla="val 16667"/>
            </a:avLst>
          </a:prstGeom>
          <a:solidFill>
            <a:srgbClr val="5D5D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74295" tIns="8890" rIns="74295" bIns="8890" anchor="ctr" anchorCtr="0" upright="1">
            <a:spAutoFit/>
          </a:bodyPr>
          <a:lstStyle/>
          <a:p>
            <a:pPr>
              <a:spcAft>
                <a:spcPts val="0"/>
              </a:spcAft>
            </a:pPr>
            <a:r>
              <a:rPr lang="ja-JP" kern="100" dirty="0">
                <a:solidFill>
                  <a:srgbClr val="FFFFFF"/>
                </a:solidFill>
                <a:effectLst/>
                <a:latin typeface="ＭＳ ゴシック"/>
                <a:ea typeface="HGPｺﾞｼｯｸE"/>
                <a:cs typeface="Times New Roman"/>
              </a:rPr>
              <a:t>経営資源</a:t>
            </a:r>
            <a:r>
              <a:rPr lang="ja-JP" kern="100" dirty="0" smtClean="0">
                <a:solidFill>
                  <a:srgbClr val="FFFFFF"/>
                </a:solidFill>
                <a:effectLst/>
                <a:latin typeface="ＭＳ ゴシック"/>
                <a:ea typeface="HGPｺﾞｼｯｸE"/>
                <a:cs typeface="Times New Roman"/>
              </a:rPr>
              <a:t>（</a:t>
            </a:r>
            <a:r>
              <a:rPr lang="ja-JP" altLang="en-US" kern="100" dirty="0" smtClean="0">
                <a:solidFill>
                  <a:srgbClr val="FFFFFF"/>
                </a:solidFill>
                <a:effectLst/>
                <a:latin typeface="ＭＳ ゴシック"/>
                <a:ea typeface="HGPｺﾞｼｯｸE"/>
                <a:cs typeface="Times New Roman"/>
              </a:rPr>
              <a:t>カネ</a:t>
            </a:r>
            <a:r>
              <a:rPr lang="ja-JP" kern="100" dirty="0" smtClean="0">
                <a:solidFill>
                  <a:srgbClr val="FFFFFF"/>
                </a:solidFill>
                <a:effectLst/>
                <a:latin typeface="ＭＳ ゴシック"/>
                <a:ea typeface="HGPｺﾞｼｯｸE"/>
                <a:cs typeface="Times New Roman"/>
              </a:rPr>
              <a:t>）</a:t>
            </a:r>
            <a:r>
              <a:rPr lang="ja-JP" kern="100" dirty="0">
                <a:solidFill>
                  <a:srgbClr val="FFFFFF"/>
                </a:solidFill>
                <a:effectLst/>
                <a:latin typeface="ＭＳ ゴシック"/>
                <a:ea typeface="HGPｺﾞｼｯｸE"/>
                <a:cs typeface="Times New Roman"/>
              </a:rPr>
              <a:t>への事前対策</a:t>
            </a:r>
            <a:endParaRPr lang="ja-JP" kern="100" dirty="0">
              <a:effectLst/>
              <a:latin typeface="ＭＳ ゴシック"/>
              <a:cs typeface="Times New Roman"/>
            </a:endParaRPr>
          </a:p>
        </p:txBody>
      </p:sp>
      <p:graphicFrame>
        <p:nvGraphicFramePr>
          <p:cNvPr id="4" name="表 3"/>
          <p:cNvGraphicFramePr>
            <a:graphicFrameLocks noGrp="1"/>
          </p:cNvGraphicFramePr>
          <p:nvPr>
            <p:extLst>
              <p:ext uri="{D42A27DB-BD31-4B8C-83A1-F6EECF244321}">
                <p14:modId xmlns:p14="http://schemas.microsoft.com/office/powerpoint/2010/main" val="3051714188"/>
              </p:ext>
            </p:extLst>
          </p:nvPr>
        </p:nvGraphicFramePr>
        <p:xfrm>
          <a:off x="323528" y="1628800"/>
          <a:ext cx="8280920" cy="4646984"/>
        </p:xfrm>
        <a:graphic>
          <a:graphicData uri="http://schemas.openxmlformats.org/drawingml/2006/table">
            <a:tbl>
              <a:tblPr firstRow="1" firstCol="1" lastRow="1" lastCol="1" bandRow="1" bandCol="1">
                <a:tableStyleId>{5940675A-B579-460E-94D1-54222C63F5DA}</a:tableStyleId>
              </a:tblPr>
              <a:tblGrid>
                <a:gridCol w="1872208"/>
                <a:gridCol w="722288"/>
                <a:gridCol w="573856"/>
                <a:gridCol w="3024336"/>
                <a:gridCol w="1044116"/>
                <a:gridCol w="1044116"/>
              </a:tblGrid>
              <a:tr h="288032">
                <a:tc rowSpan="2" gridSpan="2">
                  <a:txBody>
                    <a:bodyPr/>
                    <a:lstStyle/>
                    <a:p>
                      <a:pPr marL="3175" indent="-3175" algn="ctr">
                        <a:lnSpc>
                          <a:spcPts val="1200"/>
                        </a:lnSpc>
                        <a:spcBef>
                          <a:spcPts val="405"/>
                        </a:spcBef>
                        <a:spcAft>
                          <a:spcPts val="405"/>
                        </a:spcAft>
                      </a:pPr>
                      <a:r>
                        <a:rPr lang="ja-JP" sz="1100" kern="100" dirty="0">
                          <a:effectLst/>
                        </a:rPr>
                        <a:t>【ステップ</a:t>
                      </a:r>
                      <a:r>
                        <a:rPr lang="en-US" sz="1100" kern="100" dirty="0">
                          <a:effectLst/>
                        </a:rPr>
                        <a:t>1</a:t>
                      </a:r>
                      <a:r>
                        <a:rPr lang="ja-JP" sz="1100" kern="100" dirty="0">
                          <a:effectLst/>
                        </a:rPr>
                        <a:t>】事前対策の実施状況の</a:t>
                      </a:r>
                      <a:r>
                        <a:rPr lang="ja-JP" sz="1100" kern="100" dirty="0" smtClean="0">
                          <a:effectLst/>
                        </a:rPr>
                        <a:t>把握</a:t>
                      </a:r>
                      <a:endParaRPr lang="en-US" altLang="ja-JP" sz="1100" kern="100" dirty="0" smtClean="0">
                        <a:effectLst/>
                      </a:endParaRPr>
                    </a:p>
                    <a:p>
                      <a:pPr marL="3175" indent="-3175" algn="ctr">
                        <a:lnSpc>
                          <a:spcPts val="1200"/>
                        </a:lnSpc>
                        <a:spcBef>
                          <a:spcPts val="405"/>
                        </a:spcBef>
                        <a:spcAft>
                          <a:spcPts val="405"/>
                        </a:spcAft>
                      </a:pPr>
                      <a:endParaRPr lang="ja-JP" sz="16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a:txBody>
                    <a:bodyPr/>
                    <a:lstStyle/>
                    <a:p>
                      <a:pPr marL="306070" indent="151130" algn="ctr">
                        <a:lnSpc>
                          <a:spcPts val="1200"/>
                        </a:lnSpc>
                        <a:spcBef>
                          <a:spcPts val="405"/>
                        </a:spcBef>
                        <a:spcAft>
                          <a:spcPts val="405"/>
                        </a:spcAft>
                      </a:pPr>
                      <a:r>
                        <a:rPr lang="en-US" sz="1100" kern="100" dirty="0">
                          <a:effectLst/>
                        </a:rPr>
                        <a:t> </a:t>
                      </a:r>
                      <a:endParaRPr lang="ja-JP" sz="16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3">
                  <a:txBody>
                    <a:bodyPr/>
                    <a:lstStyle/>
                    <a:p>
                      <a:pPr marL="3175" indent="-3175" algn="ctr">
                        <a:lnSpc>
                          <a:spcPts val="1200"/>
                        </a:lnSpc>
                        <a:spcBef>
                          <a:spcPts val="405"/>
                        </a:spcBef>
                        <a:spcAft>
                          <a:spcPts val="405"/>
                        </a:spcAft>
                      </a:pPr>
                      <a:r>
                        <a:rPr lang="ja-JP" sz="1100" kern="100" dirty="0">
                          <a:effectLst/>
                        </a:rPr>
                        <a:t>【ステップ</a:t>
                      </a:r>
                      <a:r>
                        <a:rPr lang="en-US" sz="1100" kern="100" dirty="0">
                          <a:effectLst/>
                        </a:rPr>
                        <a:t>2</a:t>
                      </a:r>
                      <a:r>
                        <a:rPr lang="ja-JP" sz="1100" kern="100" dirty="0">
                          <a:effectLst/>
                        </a:rPr>
                        <a:t>】事前対策の検討・実施</a:t>
                      </a:r>
                      <a:endParaRPr lang="ja-JP" sz="16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r>
              <a:tr h="288032">
                <a:tc gridSpan="2" vMerge="1">
                  <a:txBody>
                    <a:bodyPr/>
                    <a:lstStyle/>
                    <a:p>
                      <a:endParaRPr kumimoji="1" lang="ja-JP" altLang="en-US"/>
                    </a:p>
                  </a:txBody>
                  <a:tcPr/>
                </a:tc>
                <a:tc hMerge="1" vMerge="1">
                  <a:txBody>
                    <a:bodyPr/>
                    <a:lstStyle/>
                    <a:p>
                      <a:endParaRPr kumimoji="1" lang="ja-JP" altLang="en-US"/>
                    </a:p>
                  </a:txBody>
                  <a:tcPr/>
                </a:tc>
                <a:tc>
                  <a:txBody>
                    <a:bodyPr/>
                    <a:lstStyle/>
                    <a:p>
                      <a:pPr marL="306070" indent="151130" algn="l">
                        <a:lnSpc>
                          <a:spcPts val="1200"/>
                        </a:lnSpc>
                        <a:spcBef>
                          <a:spcPts val="405"/>
                        </a:spcBef>
                        <a:spcAft>
                          <a:spcPts val="405"/>
                        </a:spcAft>
                      </a:pPr>
                      <a:r>
                        <a:rPr lang="en-US" sz="10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indent="0" algn="ctr">
                        <a:lnSpc>
                          <a:spcPts val="1200"/>
                        </a:lnSpc>
                        <a:spcBef>
                          <a:spcPts val="405"/>
                        </a:spcBef>
                        <a:spcAft>
                          <a:spcPts val="405"/>
                        </a:spcAft>
                      </a:pPr>
                      <a:r>
                        <a:rPr lang="ja-JP" sz="1000" kern="100" dirty="0">
                          <a:effectLst/>
                        </a:rPr>
                        <a:t>何をやる？</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tcPr>
                </a:tc>
                <a:tc>
                  <a:txBody>
                    <a:bodyPr/>
                    <a:lstStyle/>
                    <a:p>
                      <a:pPr marL="3175" indent="-3175" algn="ctr">
                        <a:lnSpc>
                          <a:spcPts val="1200"/>
                        </a:lnSpc>
                        <a:spcBef>
                          <a:spcPts val="405"/>
                        </a:spcBef>
                        <a:spcAft>
                          <a:spcPts val="405"/>
                        </a:spcAft>
                      </a:pPr>
                      <a:r>
                        <a:rPr lang="ja-JP" sz="1000" kern="100" dirty="0">
                          <a:effectLst/>
                        </a:rPr>
                        <a:t>誰がやる？</a:t>
                      </a:r>
                      <a:endParaRPr lang="ja-JP" sz="1200" kern="100" dirty="0">
                        <a:effectLst/>
                        <a:latin typeface="Tahoma"/>
                        <a:ea typeface="HGｺﾞｼｯｸM"/>
                        <a:cs typeface="Times New Roman"/>
                      </a:endParaRPr>
                    </a:p>
                  </a:txBody>
                  <a:tcPr marL="36195" marR="36195" marT="0" marB="0" anchor="ctr"/>
                </a:tc>
                <a:tc>
                  <a:txBody>
                    <a:bodyPr/>
                    <a:lstStyle/>
                    <a:p>
                      <a:pPr marL="0" indent="0" algn="ctr">
                        <a:lnSpc>
                          <a:spcPts val="1200"/>
                        </a:lnSpc>
                        <a:spcBef>
                          <a:spcPts val="405"/>
                        </a:spcBef>
                        <a:spcAft>
                          <a:spcPts val="405"/>
                        </a:spcAft>
                      </a:pPr>
                      <a:r>
                        <a:rPr lang="ja-JP" sz="1000" kern="100" dirty="0">
                          <a:effectLst/>
                        </a:rPr>
                        <a:t>いつやる？</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r>
              <a:tr h="1017730">
                <a:tc rowSpan="2">
                  <a:txBody>
                    <a:bodyPr/>
                    <a:lstStyle/>
                    <a:p>
                      <a:pPr marL="3175" indent="-3175" algn="l">
                        <a:lnSpc>
                          <a:spcPct val="100000"/>
                        </a:lnSpc>
                        <a:spcBef>
                          <a:spcPts val="405"/>
                        </a:spcBef>
                        <a:spcAft>
                          <a:spcPts val="405"/>
                        </a:spcAft>
                      </a:pPr>
                      <a:r>
                        <a:rPr lang="ja-JP" altLang="en-US" sz="1800" kern="100" dirty="0" smtClean="0">
                          <a:effectLst/>
                        </a:rPr>
                        <a:t>操業が停止した場合に、必要な運転資金を把握しているか？</a:t>
                      </a:r>
                      <a:endParaRPr lang="ja-JP" sz="28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indent="0" algn="l">
                        <a:lnSpc>
                          <a:spcPts val="1200"/>
                        </a:lnSpc>
                        <a:spcBef>
                          <a:spcPts val="405"/>
                        </a:spcBef>
                        <a:spcAft>
                          <a:spcPts val="405"/>
                        </a:spcAft>
                      </a:pPr>
                      <a:r>
                        <a:rPr lang="ja-JP" sz="1100" kern="100" dirty="0">
                          <a:effectLst/>
                        </a:rPr>
                        <a:t>□　</a:t>
                      </a:r>
                      <a:r>
                        <a:rPr lang="ja-JP" sz="1100" kern="100" dirty="0" smtClean="0">
                          <a:effectLst/>
                        </a:rPr>
                        <a:t>はい</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endParaRPr lang="en-US" sz="1100" kern="100" dirty="0">
                        <a:effectLst/>
                        <a:latin typeface="HGPｺﾞｼｯｸM"/>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r>
              <a:tr h="1017730">
                <a:tc vMerge="1">
                  <a:txBody>
                    <a:bodyPr/>
                    <a:lstStyle/>
                    <a:p>
                      <a:endParaRPr kumimoji="1" lang="ja-JP" altLang="en-US"/>
                    </a:p>
                  </a:txBody>
                  <a:tcPr/>
                </a:tc>
                <a:tc>
                  <a:txBody>
                    <a:bodyPr/>
                    <a:lstStyle/>
                    <a:p>
                      <a:pPr marL="3175" indent="-3175" algn="l">
                        <a:lnSpc>
                          <a:spcPts val="1200"/>
                        </a:lnSpc>
                        <a:spcBef>
                          <a:spcPts val="405"/>
                        </a:spcBef>
                        <a:spcAft>
                          <a:spcPts val="405"/>
                        </a:spcAft>
                      </a:pPr>
                      <a:r>
                        <a:rPr lang="ja-JP" sz="1100" kern="100" dirty="0">
                          <a:effectLst/>
                        </a:rPr>
                        <a:t>□　</a:t>
                      </a:r>
                      <a:r>
                        <a:rPr lang="ja-JP" sz="1100" kern="100" dirty="0" smtClean="0">
                          <a:effectLst/>
                        </a:rPr>
                        <a:t>いいえ</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1017730">
                <a:tc rowSpan="2">
                  <a:txBody>
                    <a:bodyPr/>
                    <a:lstStyle/>
                    <a:p>
                      <a:pPr marL="3175" indent="-3175" algn="l">
                        <a:lnSpc>
                          <a:spcPct val="100000"/>
                        </a:lnSpc>
                        <a:spcBef>
                          <a:spcPts val="405"/>
                        </a:spcBef>
                        <a:spcAft>
                          <a:spcPts val="405"/>
                        </a:spcAft>
                      </a:pPr>
                      <a:r>
                        <a:rPr lang="ja-JP" altLang="en-US" sz="1800" kern="100" dirty="0" smtClean="0">
                          <a:effectLst/>
                        </a:rPr>
                        <a:t>緊急時に運転資金として活用できる現金・預金を準備しているか？</a:t>
                      </a:r>
                      <a:endParaRPr lang="ja-JP" sz="28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tcPr>
                </a:tc>
                <a:tc>
                  <a:txBody>
                    <a:bodyPr/>
                    <a:lstStyle/>
                    <a:p>
                      <a:pPr marL="0" indent="0" algn="l">
                        <a:lnSpc>
                          <a:spcPts val="1200"/>
                        </a:lnSpc>
                        <a:spcBef>
                          <a:spcPts val="405"/>
                        </a:spcBef>
                        <a:spcAft>
                          <a:spcPts val="405"/>
                        </a:spcAft>
                      </a:pPr>
                      <a:r>
                        <a:rPr lang="ja-JP" sz="1100" kern="100" dirty="0">
                          <a:effectLst/>
                        </a:rPr>
                        <a:t>□　はい</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306070" indent="151130" algn="l">
                        <a:lnSpc>
                          <a:spcPts val="1200"/>
                        </a:lnSpc>
                        <a:spcBef>
                          <a:spcPts val="405"/>
                        </a:spcBef>
                        <a:spcAft>
                          <a:spcPts val="405"/>
                        </a:spcAft>
                      </a:pPr>
                      <a:endParaRPr lang="en-US" sz="1100" kern="100" dirty="0">
                        <a:effectLst/>
                        <a:latin typeface="HGPｺﾞｼｯｸM"/>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rowSpan="2">
                  <a:txBody>
                    <a:bodyPr/>
                    <a:lstStyle/>
                    <a:p>
                      <a:pPr marL="0" indent="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B w="12700" cap="flat" cmpd="sng" algn="ctr">
                      <a:solidFill>
                        <a:schemeClr val="tx1"/>
                      </a:solidFill>
                      <a:prstDash val="solid"/>
                      <a:round/>
                      <a:headEnd type="none" w="med" len="med"/>
                      <a:tailEnd type="none" w="med" len="med"/>
                    </a:lnB>
                  </a:tcPr>
                </a:tc>
                <a:tc rowSpan="2">
                  <a:txBody>
                    <a:bodyPr/>
                    <a:lstStyle/>
                    <a:p>
                      <a:pPr marL="3175" indent="-3175"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017730">
                <a:tc vMerge="1">
                  <a:txBody>
                    <a:bodyPr/>
                    <a:lstStyle/>
                    <a:p>
                      <a:endParaRPr kumimoji="1" lang="ja-JP" altLang="en-US"/>
                    </a:p>
                  </a:txBody>
                  <a:tcPr/>
                </a:tc>
                <a:tc>
                  <a:txBody>
                    <a:bodyPr/>
                    <a:lstStyle/>
                    <a:p>
                      <a:pPr marL="3175" indent="-3175" algn="l">
                        <a:lnSpc>
                          <a:spcPts val="1200"/>
                        </a:lnSpc>
                        <a:spcBef>
                          <a:spcPts val="405"/>
                        </a:spcBef>
                        <a:spcAft>
                          <a:spcPts val="405"/>
                        </a:spcAft>
                      </a:pPr>
                      <a:r>
                        <a:rPr lang="ja-JP" sz="1100" kern="100" dirty="0">
                          <a:effectLst/>
                        </a:rPr>
                        <a:t>□　いいえ</a:t>
                      </a:r>
                      <a:endParaRPr lang="ja-JP" sz="1200" kern="100" dirty="0">
                        <a:effectLst/>
                        <a:latin typeface="Tahoma"/>
                        <a:ea typeface="HGｺﾞｼｯｸM"/>
                        <a:cs typeface="Times New Roman"/>
                      </a:endParaRPr>
                    </a:p>
                  </a:txBody>
                  <a:tcPr marL="36195" marR="361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306070" indent="151130" algn="l">
                        <a:lnSpc>
                          <a:spcPts val="1200"/>
                        </a:lnSpc>
                        <a:spcBef>
                          <a:spcPts val="405"/>
                        </a:spcBef>
                        <a:spcAft>
                          <a:spcPts val="405"/>
                        </a:spcAft>
                      </a:pPr>
                      <a:r>
                        <a:rPr lang="en-US" sz="1100" kern="100" dirty="0">
                          <a:effectLst/>
                        </a:rPr>
                        <a:t> </a:t>
                      </a:r>
                      <a:endParaRPr lang="ja-JP" sz="1200" kern="100" dirty="0">
                        <a:effectLst/>
                        <a:latin typeface="Tahoma"/>
                        <a:ea typeface="HGｺﾞｼｯｸM"/>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5" name="AutoShape 2285"/>
          <p:cNvSpPr>
            <a:spLocks noChangeArrowheads="1"/>
          </p:cNvSpPr>
          <p:nvPr/>
        </p:nvSpPr>
        <p:spPr bwMode="auto">
          <a:xfrm>
            <a:off x="4840288" y="7011988"/>
            <a:ext cx="173037" cy="571500"/>
          </a:xfrm>
          <a:prstGeom prst="rightArrow">
            <a:avLst>
              <a:gd name="adj1" fmla="val 50000"/>
              <a:gd name="adj2" fmla="val 46884"/>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
        <p:nvSpPr>
          <p:cNvPr id="6" name="AutoShape 2286"/>
          <p:cNvSpPr>
            <a:spLocks noChangeArrowheads="1"/>
          </p:cNvSpPr>
          <p:nvPr/>
        </p:nvSpPr>
        <p:spPr bwMode="auto">
          <a:xfrm>
            <a:off x="4833938" y="8004175"/>
            <a:ext cx="174625" cy="571500"/>
          </a:xfrm>
          <a:prstGeom prst="rightArrow">
            <a:avLst>
              <a:gd name="adj1" fmla="val 50000"/>
              <a:gd name="adj2" fmla="val 46884"/>
            </a:avLst>
          </a:prstGeom>
          <a:gradFill rotWithShape="1">
            <a:gsLst>
              <a:gs pos="0">
                <a:srgbClr val="0000FF"/>
              </a:gs>
              <a:gs pos="100000">
                <a:srgbClr val="333399"/>
              </a:gs>
            </a:gsLst>
            <a:lin ang="0" scaled="1"/>
          </a:gradFill>
          <a:ln>
            <a:noFill/>
          </a:ln>
          <a:extLst>
            <a:ext uri="{91240B29-F687-4F45-9708-019B960494DF}">
              <a14:hiddenLine xmlns:a14="http://schemas.microsoft.com/office/drawing/2010/main" w="9525">
                <a:solidFill>
                  <a:srgbClr val="0000FF"/>
                </a:solidFill>
                <a:miter lim="800000"/>
                <a:headEnd/>
                <a:tailEnd/>
              </a14:hiddenLine>
            </a:ext>
          </a:extLst>
        </p:spPr>
        <p:txBody>
          <a:bodyPr rot="0" vert="horz" wrap="square" lIns="74295" tIns="8890" rIns="74295" bIns="8890" anchor="t" anchorCtr="0" upright="1">
            <a:noAutofit/>
          </a:bodyPr>
          <a:lstStyle/>
          <a:p>
            <a:endParaRPr lang="ja-JP" altLang="en-US"/>
          </a:p>
        </p:txBody>
      </p:sp>
      <p:sp>
        <p:nvSpPr>
          <p:cNvPr id="7" name="AutoShape 2285"/>
          <p:cNvSpPr>
            <a:spLocks noChangeArrowheads="1"/>
          </p:cNvSpPr>
          <p:nvPr/>
        </p:nvSpPr>
        <p:spPr bwMode="auto">
          <a:xfrm>
            <a:off x="3059832" y="2924944"/>
            <a:ext cx="360040" cy="648072"/>
          </a:xfrm>
          <a:prstGeom prst="rightArrow">
            <a:avLst>
              <a:gd name="adj1" fmla="val 50000"/>
              <a:gd name="adj2" fmla="val 57350"/>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
        <p:nvSpPr>
          <p:cNvPr id="10" name="AutoShape 2285"/>
          <p:cNvSpPr>
            <a:spLocks noChangeArrowheads="1"/>
          </p:cNvSpPr>
          <p:nvPr/>
        </p:nvSpPr>
        <p:spPr bwMode="auto">
          <a:xfrm>
            <a:off x="3059832" y="4941168"/>
            <a:ext cx="360040" cy="648072"/>
          </a:xfrm>
          <a:prstGeom prst="rightArrow">
            <a:avLst>
              <a:gd name="adj1" fmla="val 50000"/>
              <a:gd name="adj2" fmla="val 57350"/>
            </a:avLst>
          </a:prstGeom>
          <a:gradFill rotWithShape="1">
            <a:gsLst>
              <a:gs pos="0">
                <a:srgbClr val="0000FF"/>
              </a:gs>
              <a:gs pos="100000">
                <a:srgbClr val="333399"/>
              </a:gs>
            </a:gsLst>
            <a:lin ang="0" scaled="1"/>
          </a:gradFill>
          <a:ln>
            <a:noFill/>
          </a:ln>
          <a:effectLst/>
          <a:extLst>
            <a:ext uri="{91240B29-F687-4F45-9708-019B960494DF}">
              <a14:hiddenLine xmlns:a14="http://schemas.microsoft.com/office/drawing/2010/main" w="95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endParaRPr lang="ja-JP" altLang="en-US"/>
          </a:p>
        </p:txBody>
      </p:sp>
    </p:spTree>
    <p:extLst>
      <p:ext uri="{BB962C8B-B14F-4D97-AF65-F5344CB8AC3E}">
        <p14:creationId xmlns:p14="http://schemas.microsoft.com/office/powerpoint/2010/main" val="39858309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ea typeface="ＭＳ Ｐゴシック" charset="-128"/>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3778</TotalTime>
  <Words>845</Words>
  <Application>Microsoft Office PowerPoint</Application>
  <PresentationFormat>画面に合わせる (4:3)</PresentationFormat>
  <Paragraphs>187</Paragraphs>
  <Slides>13</Slides>
  <Notes>1</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Cactus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(株)電通国際情報サービス</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dpro</dc:creator>
  <cp:lastModifiedBy>kotonoha01</cp:lastModifiedBy>
  <cp:revision>770</cp:revision>
  <cp:lastPrinted>2017-12-13T02:27:02Z</cp:lastPrinted>
  <dcterms:created xsi:type="dcterms:W3CDTF">2008-04-18T07:29:15Z</dcterms:created>
  <dcterms:modified xsi:type="dcterms:W3CDTF">2017-12-29T00:35:48Z</dcterms:modified>
</cp:coreProperties>
</file>